
<file path=[Content_Types].xml><?xml version="1.0" encoding="utf-8"?>
<ns0:Types xmlns:ns0="http://schemas.openxmlformats.org/package/2006/content-types"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notesMasters/notesMaster1.xml" ContentType="application/vnd.openxmlformats-officedocument.presentationml.notesMaster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theme/theme2.xml" ContentType="application/vnd.openxmlformats-officedocument.theme+xml"/>
  <ns0:Override PartName="/ppt/notesSlides/notesSlide1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</ns0: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ns3="http://schemas.microsoft.com/office/powerpoint/2012/main" xmlns:p="http://schemas.openxmlformats.org/presentationml/2006/main" xmlns:r="http://schemas.openxmlformats.org/officeDocument/2006/relationships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ns3:sldGuideLst>
        <ns3:guide id="1" pos="3840">
          <ns3:clr>
            <a:srgbClr val="A4A3A4"/>
          </ns3:clr>
        </ns3:guide>
        <ns3:guide id="2" orient="horz" pos="2160">
          <ns3:clr>
            <a:srgbClr val="A4A3A4"/>
          </ns3:clr>
        </ns3:guide>
      </ns3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  <a:prstDash val="dashDot"/>
            </a:ln>
          </a:left>
          <a:right>
            <a:ln w="12700">
              <a:solidFill>
                <a:schemeClr val="lt1"/>
              </a:solidFill>
              <a:prstDash val="dashDot"/>
            </a:ln>
          </a:right>
          <a:top>
            <a:ln w="12700">
              <a:solidFill>
                <a:schemeClr val="lt1"/>
              </a:solidFill>
              <a:prstDash val="dashDot"/>
            </a:ln>
          </a:top>
          <a:bottom>
            <a:ln w="12700">
              <a:solidFill>
                <a:schemeClr val="lt1"/>
              </a:solidFill>
              <a:prstDash val="dashDot"/>
            </a:ln>
          </a:bottom>
          <a:insideH>
            <a:ln w="12700">
              <a:solidFill>
                <a:schemeClr val="lt1"/>
              </a:solidFill>
              <a:prstDash val="dashDot"/>
            </a:ln>
          </a:insideH>
          <a:insideV>
            <a:ln w="12700">
              <a:solidFill>
                <a:schemeClr val="lt1"/>
              </a:solidFill>
              <a:prstDash val="dashDot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  <a:prstDash val="dashDot"/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69012ECD-51FC-41F1-AA8D-1B2483CD663E}" styleName="Light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  <a:insideH>
            <a:ln w="12700">
              <a:noFill/>
              <a:prstDash val="dashDot"/>
            </a:ln>
          </a:insideH>
          <a:insideV>
            <a:ln w="12700">
              <a:noFill/>
              <a:prstDash val="dashDot"/>
            </a:ln>
          </a:insideV>
        </a:tcBdr>
        <a:fill>
          <a:solidFill>
            <a:schemeClr val="lt1"/>
          </a:solidFill>
        </a:fill>
      </a:tcStyle>
    </a:wholeTbl>
    <a:band1H>
      <a:tcStyle>
        <a:tcBdr>
          <a:top>
            <a:ln w="12700">
              <a:solidFill>
                <a:schemeClr val="accent1"/>
              </a:solidFill>
              <a:prstDash val="dashDot"/>
            </a:ln>
          </a:top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1V>
    <a:band2V>
      <a:tcStyle>
        <a:tcBdr>
          <a:left>
            <a:ln w="12700">
              <a:solidFill>
                <a:schemeClr val="accent1"/>
              </a:solidFill>
              <a:prstDash val="dashDot"/>
            </a:ln>
          </a:left>
          <a:right>
            <a:ln w="12700">
              <a:solidFill>
                <a:schemeClr val="accent1"/>
              </a:solidFill>
              <a:prstDash val="dashDot"/>
            </a:ln>
          </a:right>
        </a:tcBdr>
      </a:tcStyle>
    </a:band2V>
    <a:lastCol>
      <a:tcTxStyle b="on">
        <a:fontRef idx="minor">
          <a:prstClr val="black"/>
        </a:fontRef>
        <a:schemeClr val="dk1"/>
      </a:tcTxStyle>
      <a:tcStyle>
        <a:tcBdr/>
      </a:tcStyle>
    </a:lastCol>
    <a:firstCol>
      <a:tcTxStyle b="on">
        <a:fontRef idx="minor">
          <a:prstClr val="black"/>
        </a:fontRef>
        <a:schemeClr val="dk1"/>
      </a:tcTxStyle>
      <a:tcStyle>
        <a:tcBdr/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38100">
              <a:solidFill>
                <a:schemeClr val="accent1"/>
              </a:solidFill>
              <a:prstDash val="dashDot"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12700">
              <a:solidFill>
                <a:schemeClr val="accent1"/>
              </a:solidFill>
              <a:prstDash val="dashDot"/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?>
<ns0:Relationships xmlns:ns0="http://schemas.openxmlformats.org/package/2006/relationships"><ns0:Relationship Id="rId8" Type="http://schemas.openxmlformats.org/officeDocument/2006/relationships/slide" Target="slides/slide7.xml" /><ns0:Relationship Id="rId13" Type="http://schemas.openxmlformats.org/officeDocument/2006/relationships/slide" Target="slides/slide12.xml" /><ns0:Relationship Id="rId3" Type="http://schemas.openxmlformats.org/officeDocument/2006/relationships/slide" Target="slides/slide2.xml" /><ns0:Relationship Id="rId21" Type="http://schemas.openxmlformats.org/officeDocument/2006/relationships/viewProps" Target="viewProps.xml" /><ns0:Relationship Id="rId7" Type="http://schemas.openxmlformats.org/officeDocument/2006/relationships/slide" Target="slides/slide6.xml" /><ns0:Relationship Id="rId12" Type="http://schemas.openxmlformats.org/officeDocument/2006/relationships/slide" Target="slides/slide11.xml" /><ns0:Relationship Id="rId2" Type="http://schemas.openxmlformats.org/officeDocument/2006/relationships/slide" Target="slides/slide1.xml" /><ns0:Relationship Id="rId16" Type="http://schemas.openxmlformats.org/officeDocument/2006/relationships/slide" Target="slides/slide15.xml" /><ns0:Relationship Id="rId20" Type="http://schemas.openxmlformats.org/officeDocument/2006/relationships/presProps" Target="presProps.xml" /><ns0:Relationship Id="rId1" Type="http://schemas.openxmlformats.org/officeDocument/2006/relationships/slideMaster" Target="slideMasters/slideMaster1.xml" /><ns0:Relationship Id="rId6" Type="http://schemas.openxmlformats.org/officeDocument/2006/relationships/slide" Target="slides/slide5.xml" /><ns0:Relationship Id="rId11" Type="http://schemas.openxmlformats.org/officeDocument/2006/relationships/slide" Target="slides/slide10.xml" /><ns0:Relationship Id="rId5" Type="http://schemas.openxmlformats.org/officeDocument/2006/relationships/slide" Target="slides/slide4.xml" /><ns0:Relationship Id="rId15" Type="http://schemas.openxmlformats.org/officeDocument/2006/relationships/slide" Target="slides/slide14.xml" /><ns0:Relationship Id="rId23" Type="http://schemas.openxmlformats.org/officeDocument/2006/relationships/tableStyles" Target="tableStyles.xml" /><ns0:Relationship Id="rId10" Type="http://schemas.openxmlformats.org/officeDocument/2006/relationships/slide" Target="slides/slide9.xml" /><ns0:Relationship Id="rId19" Type="http://schemas.openxmlformats.org/officeDocument/2006/relationships/notesMaster" Target="notesMasters/notesMaster1.xml" /><ns0:Relationship Id="rId4" Type="http://schemas.openxmlformats.org/officeDocument/2006/relationships/slide" Target="slides/slide3.xml" /><ns0:Relationship Id="rId9" Type="http://schemas.openxmlformats.org/officeDocument/2006/relationships/slide" Target="slides/slide8.xml" /><ns0:Relationship Id="rId14" Type="http://schemas.openxmlformats.org/officeDocument/2006/relationships/slide" Target="slides/slide13.xml" /><ns0:Relationship Id="rId22" Type="http://schemas.openxmlformats.org/officeDocument/2006/relationships/theme" Target="theme/theme1.xml" /></ns0: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B7D5A32-C47A-4F86-B0C0-37A5B399D2EA}" type="datetimeFigureOut">
              <a:rPr lang="ru-RU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926467C-1D48-4D05-AEFC-4B025DAFC8B2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1-б, 2-б, 3-а, 4-в, 5-а, 6-г, 7-б, 8-а, 9-б, 10-г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26467C-1D48-4D05-AEFC-4B025DAFC8B2}" type="slidenum">
              <a:rPr lang="ru-RU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>
              <a:ln>
                <a:noFill/>
              </a:ln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701838" y="166692"/>
            <a:ext cx="312095" cy="3104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2204130" y="221658"/>
            <a:ext cx="881050" cy="20055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5"/>
          <a:stretch/>
        </p:blipFill>
        <p:spPr bwMode="auto">
          <a:xfrm>
            <a:off x="506885" y="161732"/>
            <a:ext cx="499780" cy="3204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196864" y="171519"/>
            <a:ext cx="314775" cy="30083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 noGrp="1"/>
          </p:cNvSpPr>
          <p:nvPr>
            <p:ph type="title"/>
          </p:nvPr>
        </p:nvSpPr>
        <p:spPr bwMode="auto"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lvl="0">
              <a:defRPr/>
            </a:lvl1pPr>
          </a:lstStyle>
          <a:p>
            <a:pPr lvl="0" indent="0">
              <a:buNone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/>
          </a:p>
        </p:txBody>
      </p:sp>
      <p:sp>
        <p:nvSpPr>
          <p:cNvPr id="4" name="Текст 3"/>
          <p:cNvSpPr txBox="1">
            <a:spLocks noGrp="1"/>
          </p:cNvSpPr>
          <p:nvPr>
            <p:ph type="body"/>
          </p:nvPr>
        </p:nvSpPr>
        <p:spPr bwMode="auto"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/>
          <a:lstStyle>
            <a:lvl1pPr lvl="0">
              <a:defRPr/>
            </a:lvl1pPr>
          </a:lstStyle>
          <a:p>
            <a:pPr marL="287881" lvl="0" indent="-215911">
              <a:lnSpc>
                <a:spcPct val="90000"/>
              </a:lnSpc>
              <a:spcBef>
                <a:spcPts val="933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800" b="0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/>
          </a:p>
          <a:p>
            <a:pPr marL="863643" lvl="1" indent="-323866">
              <a:lnSpc>
                <a:spcPct val="90000"/>
              </a:lnSpc>
              <a:spcBef>
                <a:spcPts val="11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marL="1295465" lvl="2" indent="-287881">
              <a:lnSpc>
                <a:spcPct val="90000"/>
              </a:lnSpc>
              <a:spcBef>
                <a:spcPts val="800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marL="1727286" lvl="3" indent="-215911">
              <a:lnSpc>
                <a:spcPct val="90000"/>
              </a:lnSpc>
              <a:spcBef>
                <a:spcPts val="533"/>
              </a:spcBef>
              <a:buClr>
                <a:srgbClr val="000000"/>
              </a:buClr>
              <a:buSzPct val="75000"/>
              <a:buFont typeface="Symbol"/>
              <a:buChar char=""/>
              <a:defRPr/>
            </a:pPr>
            <a:r>
              <a:rPr lang="ru-RU" sz="1800" b="0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marL="2159108" lvl="4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marL="2591988" lvl="5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 marL="3023809" lvl="6" indent="-215911">
              <a:lnSpc>
                <a:spcPct val="90000"/>
              </a:lnSpc>
              <a:spcBef>
                <a:spcPts val="26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ru-RU" sz="2000" b="0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lvl="0" indent="0" algn="l">
        <a:lnSpc>
          <a:spcPct val="90000"/>
        </a:lnSpc>
        <a:buNone/>
        <a:defRPr sz="4400">
          <a:solidFill>
            <a:schemeClr val="tx1"/>
          </a:solidFill>
          <a:latin typeface="Montserrat"/>
        </a:defRPr>
      </a:lvl1pPr>
    </p:titleStyle>
    <p:bodyStyle>
      <a:lvl1pPr marL="431822" lvl="0" indent="-323866" algn="l">
        <a:lnSpc>
          <a:spcPct val="90000"/>
        </a:lnSpc>
        <a:spcBef>
          <a:spcPts val="1400"/>
        </a:spcBef>
        <a:buClr>
          <a:srgbClr val="000000"/>
        </a:buClr>
        <a:buSzPct val="45000"/>
        <a:buFont typeface="Wingdings"/>
        <a:buChar char=""/>
        <a:defRPr sz="2800">
          <a:solidFill>
            <a:schemeClr val="tx1"/>
          </a:solidFill>
          <a:latin typeface="Montserrat"/>
        </a:defRPr>
      </a:lvl1pPr>
      <a:lvl2pPr marL="685834" lvl="0" indent="-228611" algn="l">
        <a:lnSpc>
          <a:spcPct val="90000"/>
        </a:lnSpc>
        <a:spcBef>
          <a:spcPts val="467"/>
        </a:spcBef>
        <a:buFont typeface="Arial"/>
        <a:buChar char="•"/>
        <a:defRPr sz="2400">
          <a:solidFill>
            <a:schemeClr val="tx1"/>
          </a:solidFill>
          <a:latin typeface="Arial"/>
        </a:defRPr>
      </a:lvl2pPr>
      <a:lvl3pPr marL="1143057" lvl="0" indent="-228611" algn="l">
        <a:lnSpc>
          <a:spcPct val="90000"/>
        </a:lnSpc>
        <a:spcBef>
          <a:spcPts val="467"/>
        </a:spcBef>
        <a:buFont typeface="Arial"/>
        <a:buChar char="•"/>
        <a:defRPr sz="2000">
          <a:solidFill>
            <a:schemeClr val="tx1"/>
          </a:solidFill>
          <a:latin typeface="Arial"/>
        </a:defRPr>
      </a:lvl3pPr>
      <a:lvl4pPr marL="1600280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4pPr>
      <a:lvl5pPr marL="2057502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5pPr>
      <a:lvl6pPr marL="2514726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6pPr>
      <a:lvl7pPr marL="2971949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7pPr>
      <a:lvl8pPr marL="3429171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8pPr>
      <a:lvl9pPr marL="3886394" lvl="0" indent="-228611" algn="l">
        <a:lnSpc>
          <a:spcPct val="90000"/>
        </a:lnSpc>
        <a:spcBef>
          <a:spcPts val="467"/>
        </a:spcBef>
        <a:buFont typeface="Arial"/>
        <a:buChar char="•"/>
        <a:defRPr sz="1800">
          <a:solidFill>
            <a:schemeClr val="tx1"/>
          </a:solidFill>
          <a:latin typeface="Arial"/>
        </a:defRPr>
      </a:lvl9pPr>
    </p:bodyStyle>
    <p:otherStyle>
      <a:lvl1pPr marL="0" lvl="0" algn="l">
        <a:defRPr sz="1800">
          <a:solidFill>
            <a:schemeClr val="tx1"/>
          </a:solidFill>
          <a:latin typeface="Arial"/>
        </a:defRPr>
      </a:lvl1pPr>
      <a:lvl2pPr marL="457223" lvl="0" algn="l">
        <a:defRPr sz="1800">
          <a:solidFill>
            <a:schemeClr val="tx1"/>
          </a:solidFill>
          <a:latin typeface="Arial"/>
        </a:defRPr>
      </a:lvl2pPr>
      <a:lvl3pPr marL="914446" lvl="0" algn="l">
        <a:defRPr sz="1800">
          <a:solidFill>
            <a:schemeClr val="tx1"/>
          </a:solidFill>
          <a:latin typeface="Arial"/>
        </a:defRPr>
      </a:lvl3pPr>
      <a:lvl4pPr marL="1371669" lvl="0" algn="l">
        <a:defRPr sz="1800">
          <a:solidFill>
            <a:schemeClr val="tx1"/>
          </a:solidFill>
          <a:latin typeface="Arial"/>
        </a:defRPr>
      </a:lvl4pPr>
      <a:lvl5pPr marL="1828891" lvl="0" algn="l">
        <a:defRPr sz="1800">
          <a:solidFill>
            <a:schemeClr val="tx1"/>
          </a:solidFill>
          <a:latin typeface="Arial"/>
        </a:defRPr>
      </a:lvl5pPr>
      <a:lvl6pPr marL="2286114" lvl="0" algn="l">
        <a:defRPr sz="1800">
          <a:solidFill>
            <a:schemeClr val="tx1"/>
          </a:solidFill>
          <a:latin typeface="Arial"/>
        </a:defRPr>
      </a:lvl6pPr>
      <a:lvl7pPr marL="2743337" lvl="0" algn="l">
        <a:defRPr sz="1800">
          <a:solidFill>
            <a:schemeClr val="tx1"/>
          </a:solidFill>
          <a:latin typeface="Arial"/>
        </a:defRPr>
      </a:lvl7pPr>
      <a:lvl8pPr marL="3200560" lvl="0" algn="l">
        <a:defRPr sz="1800">
          <a:solidFill>
            <a:schemeClr val="tx1"/>
          </a:solidFill>
          <a:latin typeface="Arial"/>
        </a:defRPr>
      </a:lvl8pPr>
      <a:lvl9pPr marL="3657783" lvl="0" algn="l">
        <a:defRPr sz="1800">
          <a:solidFill>
            <a:schemeClr val="tx1"/>
          </a:solidFill>
          <a:latin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isk.yandex.ru/i/VweF7iAmCpf-sQ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bg>
      <p:bgPr>
        <a:solidFill>
          <a:srgbClr val="FFFFFF">
            <a:alpha val="87999"/>
          </a:srgbClr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 bwMode="auto">
          <a:xfrm>
            <a:off x="894715" y="603285"/>
            <a:ext cx="6903292" cy="857876"/>
            <a:chOff x="1390907" y="660496"/>
            <a:chExt cx="4637639" cy="57632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>
              <a:off x="3540295" y="669418"/>
              <a:ext cx="561372" cy="558478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4443781" y="768285"/>
              <a:ext cx="1584765" cy="360744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390907" y="660496"/>
              <a:ext cx="898966" cy="576322"/>
            </a:xfrm>
            <a:prstGeom prst="rect">
              <a:avLst/>
            </a:prstGeom>
          </p:spPr>
        </p:pic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2631987" y="678099"/>
              <a:ext cx="566194" cy="541116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 bwMode="auto">
          <a:xfrm>
            <a:off x="782334" y="1818164"/>
            <a:ext cx="8178786" cy="644877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«ТЕХНОЛОГИЧЕСКИЙ ФОРПОСТ: </a:t>
            </a:r>
            <a:endParaRPr/>
          </a:p>
          <a:p>
            <a:pPr marL="0" marR="0" lvl="0" indent="0" algn="l" defTabSz="60963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800" b="1" i="0" u="none" strike="noStrike" cap="none" spc="0">
                <a:ln>
                  <a:noFill/>
                </a:ln>
                <a:solidFill>
                  <a:srgbClr val="FFFFFF"/>
                </a:solidFill>
                <a:latin typeface="Montserrat"/>
              </a:rPr>
              <a:t> НАСТАВНИЧЕСТВО НА ПРОИЗВОДСТВЕ»</a:t>
            </a:r>
            <a:endParaRPr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82334" y="2710505"/>
            <a:ext cx="9436840" cy="2740726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/>
          <a:lstStyle>
            <a:lvl1pPr lvl="0">
              <a:defRPr/>
            </a:lvl1pPr>
          </a:lstStyle>
          <a:p>
            <a:pPr algn="l">
              <a:lnSpc>
                <a:spcPct val="115000"/>
              </a:lnSpc>
              <a:spcAft>
                <a:spcPts val="250"/>
              </a:spcAft>
              <a:defRPr/>
            </a:pPr>
            <a:r>
              <a:rPr lang="ru-RU" sz="2600" b="1" i="0">
                <a:solidFill>
                  <a:srgbClr val="FFFFFF"/>
                </a:solidFill>
                <a:latin typeface="Montserrat"/>
              </a:rPr>
              <a:t>ИТОГОВАЯ АТТЕСТАЦИОННАЯ РАБОТА</a:t>
            </a:r>
            <a:endParaRPr lang="ru-RU" sz="260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defRPr/>
            </a:pPr>
            <a:r>
              <a:rPr lang="ru-RU" sz="2200" b="1" i="0">
                <a:solidFill>
                  <a:srgbClr val="FFFFFF"/>
                </a:solidFill>
                <a:latin typeface="Montserrat"/>
              </a:rPr>
              <a:t>Слушатель: </a:t>
            </a:r>
            <a:r>
              <a:rPr lang="ru-RU" sz="2200" b="1" i="0">
                <a:solidFill>
                  <a:srgbClr val="FFFFFF"/>
                </a:solidFill>
                <a:latin typeface="Montserrat"/>
              </a:rPr>
              <a:t>Лобова Эльмира Ильдаровна</a:t>
            </a:r>
            <a:endParaRPr lang="ru-RU" sz="2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Образовательная организация: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ГБПОУ «Донецкий политехнический колледж»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Предприятие: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АО «ККПД» (Комбинат крупнопанельного домостроения)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Регион: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Донецкая Народная Республика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180"/>
              </a:spcAft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Площадка очного обучения: </a:t>
            </a:r>
            <a:r>
              <a:rPr lang="ru-RU" sz="1800" b="0" i="0">
                <a:solidFill>
                  <a:srgbClr val="FFFFFF"/>
                </a:solidFill>
                <a:latin typeface="Montserrat"/>
              </a:rPr>
              <a:t>Нижний Новгород</a:t>
            </a:r>
            <a:endParaRPr lang="ru-RU" sz="1800"/>
          </a:p>
          <a:p>
            <a:pPr algn="l">
              <a:lnSpc>
                <a:spcPct val="115000"/>
              </a:lnSpc>
              <a:spcBef>
                <a:spcPts val="150"/>
              </a:spcBef>
              <a:defRPr/>
            </a:pPr>
            <a:r>
              <a:rPr lang="ru-RU" sz="1800" b="1" i="0">
                <a:solidFill>
                  <a:srgbClr val="FFFFFF"/>
                </a:solidFill>
                <a:latin typeface="Montserrat"/>
              </a:rPr>
              <a:t>ДАТА ЗАЩИТЫ: 2026 г.</a:t>
            </a:r>
            <a:endParaRPr lang="ru-RU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499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u="sng" cap="all">
                <a:solidFill>
                  <a:srgbClr val="003373"/>
                </a:solidFill>
                <a:latin typeface="Montserrat Black"/>
                <a:hlinkClick r:id="rId2" tooltip="https://disk.yandex.ru/i/VweF7iAmCpf-sQ"/>
              </a:rPr>
              <a:t>ПОРТРЕТ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pic>
        <p:nvPicPr>
          <p:cNvPr id="519294955" name="Рисунок 51929495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7010" y="4754944"/>
            <a:ext cx="1381123" cy="927209"/>
          </a:xfrm>
          <a:prstGeom prst="rect">
            <a:avLst/>
          </a:prstGeom>
        </p:spPr>
      </p:pic>
      <p:sp>
        <p:nvSpPr>
          <p:cNvPr id="25" name="Прямоугольник 2"/>
          <p:cNvSpPr/>
          <p:nvPr/>
        </p:nvSpPr>
        <p:spPr bwMode="auto">
          <a:xfrm>
            <a:off x="446966" y="1450000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Паспортные данные и производственный контекст: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Сотрудник: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Инженер по качеству отдела технического контроля (ОТК) АО «ККПД» (крупнопанельное домостроение и производство ЖБИ).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Образование и стаж: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Высшее строительное/технологическое образование, стаж в должности — 8 месяцев.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Объект контроля: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входной контроль сырья (цемент, арматурный прокат, закладные детали), пооперационный контроль формовки ЖБИ и выходная приемка стеновых панелей и плит перекрытий.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Психолого-педагогический и когнитивный профиль: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Стиль восприятия: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Аудиал с визуальным подкреплением — наилучшим образом усваивает материал через проговаривание стандартов, четкие вербальные скрипты, наглядные шкалы допусков и фотоэталоны дефектов.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Личностные особенности: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Высокая добросовестность («синдром отличника»), тревожность, склонность к «параличу перепроверки» (перепроверяет замеры по 3–4 раза), низкая стрессоустойчивость перед агрессивным давлением цеха.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Мотивационный вектор и личный запрос: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Мотивация: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Профессиональное признание, спокойная уверенность в контрольных решениях, карьерный рост до ведущего инженера по качеству комбината.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2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Личный запрос: </a:t>
            </a:r>
            <a:r>
              <a:rPr lang="ru-RU" sz="1250" b="0" i="1">
                <a:solidFill>
                  <a:srgbClr val="C00000"/>
                </a:solidFill>
                <a:latin typeface="Montserrat"/>
              </a:rPr>
              <a:t>«Я боюсь пропустить скрытый брак ЖБИ, но боюсь и конфликтов с мастерами цеха. Как проверять быстро, точно и твердо отстаивать решения?»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4. Нормативная база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Распоряжение Правительства РФ от 21.05.2025 № 1264-р «Концепция развития наставничества в РФ до 2030 г.».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00" b="0" i="0">
                <a:solidFill>
                  <a:srgbClr val="333333"/>
                </a:solidFill>
                <a:latin typeface="Montserrat"/>
              </a:rPr>
              <a:t>• Профессиональный стандарт «Специалист по техническому контролю качества продукции» (Приказ Минтруда РФ № 273н, уровень 6).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8897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Проблематизация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Профессиональные дефициты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Синдром «паралича перепроверки»: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тратит на приемочный контроль партии ЖБИ 2.5–3 часа вместо нормативных 40 минут из-за страха пропустить дефект армирования или прочности бетона.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Неумение ранжировать дефекты: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одинаково долго фиксирует критические параметры (толщина защитного слоя, трещины, класс бетона) и малозначительные эстетические дефекты (шероховатость, поры).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Неустойчивость к производственному давлению: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при эмоциональном напоре мастеров формовочного цеха («План горит, вагоны под погрузкой стоят!») впадает в ступор или подписывает паспорта с риском пропуска брака.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Производственные риски и потери предприятия (АО «ККПД»):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Простой складской и транспортной логистики: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задержка оформления паспортов качества ОТК блокирует отгрузку ЖБИ на строительные площадки (простой кранов, срыв монтажного графика).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Катастрофические риски рекламаций: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попадание бракованных стеновых панелей на стройплощадку грозит аварийными деформациями зданий, судебными исками, штрафами и отзывом сертификатов соответствия комбината.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Высокая себестоимость переделок: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до 15% дефектов выявляется на финальном складе вместо оперативного пресечения на этапе формовки и пропарки.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Риск выгорания молодого инженера: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чувство вины за задержку цеха и страх перед ответственностью ведут к быстрому увольнению специалиста.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6485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ЦЕЛЬ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3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За 4 месяца (16 недель) вывести инженера по качеству ОТК на уровень уверенного и автономного выполнения приемочного контроля партии ЖБИ (квалификационный уровень 6 по профстандарту 40.011) с достижением измеримых показателей: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Сокращение времени приемочного контроля партии панелей с 160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40 минут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(ускорение в 4 раза) при 100% соблюдении ГОСТ 13015-2012;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Достижение объективности и точности контрольных решений —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не менее 95%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(0 пропущенных критических дефектов и 0 ложных браковок);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100% владение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речевыми скриптами ассертивной защиты решений ОТК и регламентом эскалации споров с производственными цехами.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2713551"/>
            <a:ext cx="41410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Задачи ПРОГРАММЫ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244334"/>
            <a:ext cx="10839028" cy="32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Методологическая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освоить матрицу ранжирования дефектов FMEA и анализ Парето для четкого разделения отклонений на критические (брак), значительные и допустимые.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Инструментальная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внедрить стандартизированные операционные карты (СОК) входного и пооперационного контроля прочности (ультразвук, склерометр) и защитного слоя арматуры с жестким таймингом.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Психолого-коммуникативная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сформировать навык ассертивного бесконфликтного общения («Стоп-фразы ОТК») и преодолеть страх перед агрессивным давлением мастеров цеха.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6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4. Процедурная задача: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автоматизировать формирование паспортов качества и электронных актов браковки в заводской информационной системе АО «ККПД».</a:t>
            </a:r>
            <a:endParaRPr lang="ru-RU" sz="12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70380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Результаты входной диагностики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Интерпретация сформированных компетенций (сильные стороны):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Высокая теоретическая грамотность в нормативных требованиях ГОСТ 13015, ГОСТ 17624, ГОСТ 22904 и проектных сериях ЖБИ — 90% по входному тесту.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Владение измерительными приборами неразрушающего контроля (склерометр ОНИКС, ультразвуковой прибор Бетон-УК, магнитный измеритель защитного слоя).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Искренняя добросовестность и понимание личной ответственности за безопасность будущих жилых домов.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Интерпретация дефицитов и зон риска: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Дефицит решительности и скорости (15%):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циклическая тройная перепроверка одних и тех же параметров из-за неуверенности и боязни совершить ошибку.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Коммуникативная уязвимость (20%):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боязнь конфликтов со старшими мастерами цеха, растерянность при давлении, переход от жесткости к необоснованным уступкам.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Аналитический дефицит (30%):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отсутствие навыков ранжирования дефектов по шкале Парето.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Профессиональный педагогический вывод наставника: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Упреки за медлительность лишь усиливают тревожность сотрудника.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Обучение строится на принципах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аудиально-речевого закрепления алгоритмов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(проговаривание действий, скрипты ассертивности) и наглядных шкал браковки («зеленый — желтый — красный допуск»). Инженер защищен цифрами прибора и регламентом эскалации.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0588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наставника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Методы, формы и педагогические технологии наставничества: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Демонстрация эталона (Demonstration):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показ образцового тайминга сплошного и выборочного контроля партии панелей (замер за 40 минут без суеты и повторов).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Полевой тренинг ассертивности (Communication Shadowing):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наставник сопровождает контролера при приемке спорных изделий, демонстрируя речевые скрипты: перевод спора с эмоций на цифры прибора.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Метод матрицы критичности дефектов (FMEA):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практикум по классификации дефектов (Критический — немедленный брак; Значительный — решение главного технолога; Допустимый — пропуск).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Разбор аварийных инцидентов (Case-Study):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анализ реального случая рекламации монтажников со стройплощадки для понимания истинной ценности принципиальности ОТК.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Внедрение правила «Эскалации спора»: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если мастер цеха спорит дольше 5 минут, вопрос автоматически передается на уровень начальника ОТК и техдиректора.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Форматы и регламент взаимодействия: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Ежедневный утренний 10-минутный инструктаж перед сменой: настройка на ключевые позиции партии.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Еженедельная 1-on-1 сессия (45 мин) по пятницам: аудит журналов браковки, разбор эмоциональных барьеров, калибровка уверенности.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826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Содержание деятельности наставляемого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Практические производственные задания и упражнения: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Тренинг «Точный замер за 40 минут»: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выполнение приемочного контроля 10 контрольных партий стеновых панелей ЖБИ с секундомером без повторных измерений.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Разработка визуальной фототаблицы дефектов ЖБИ АО «ККПД»: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создание альбома дефектов с цветовой маркировкой допустимости по ГОСТ 13015.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Оформление 15 предписаний и актов несоответствия: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 первого раза без юридических ошибок и субъективных формулировок.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Самостоятельная работа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Отработка речевых шаблонов ассертивности («Стоп-фразы ОТК») перед зеркалом и в аудиозаписи.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Ведение электронного журнала входного контроля арматурного проката и закладных деталей в СЭД.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3. Рефлексивные практики и инструменты самоконтроля: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Ведение «Дневника профессиональной уверенности ОТК»: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фиксация конфликтных ситуаций, где удалось спокойно отстоять норматив браковки без перехода на крик.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Самоанализ по формуле: «Показание прибора → Регламент ГОСТ → Спокойное решение → Результат».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0721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Сроки и этапы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(календарный план с выделением адаптационного, основного и завершающего этапов)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82331" y="1901752"/>
          <a:ext cx="11227337" cy="378459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23808">
                  <a:extLst>
                    <a:ext uri="{9D8B030D-6E8A-4147-A177-3AD203B41FA5}">
                      <ns2:colId val="20000"/>
                    </a:ext>
                  </a:extLst>
                </a:gridCol>
                <a:gridCol w="6606441">
                  <a:extLst>
                    <a:ext uri="{9D8B030D-6E8A-4147-A177-3AD203B41FA5}">
                      <ns2:colId val="20001"/>
                    </a:ext>
                  </a:extLst>
                </a:gridCol>
                <a:gridCol w="2497088">
                  <a:extLst>
                    <a:ext uri="{9D8B030D-6E8A-4147-A177-3AD203B41FA5}">
                      <ns2:colId val="20002"/>
                    </a:ext>
                  </a:extLst>
                </a:gridCol>
              </a:tblGrid>
              <a:tr h="798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Этап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Срок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Адаптационный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Преодоление «паралича перепроверки», освоение матрицы критичности дефектов (FMEA), отработка скоростных замеров приборами неразрушающего контроля.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1–3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(сентябрь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Основной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Автономный пооперационный и приемочный контроль ЖБИ, сокращение времени приемки партии до 40 мин, внедрение речевых скриптов при давлении производства.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4–12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(октябрь–ноябрь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9954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Завершающий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50" b="1" i="0">
                          <a:solidFill>
                            <a:srgbClr val="003373"/>
                          </a:solidFill>
                          <a:latin typeface="Montserrat"/>
                        </a:rPr>
                        <a:t>Цель: </a:t>
                      </a:r>
                      <a:r>
                        <a:rPr lang="ru-RU" sz="1050" b="0" i="0">
                          <a:solidFill>
                            <a:srgbClr val="1A1A1A"/>
                          </a:solidFill>
                          <a:latin typeface="Montserrat"/>
                        </a:rPr>
                        <a:t>Безошибочное ведение контроля всего потока цеха, нулевой уровень пропуска брака, успешная сдача квалификационного экзамена на ведущего инженера по качеству.</a:t>
                      </a:r>
                      <a:endParaRPr lang="ru-RU" sz="10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100" b="1" i="0">
                          <a:solidFill>
                            <a:srgbClr val="003373"/>
                          </a:solidFill>
                          <a:latin typeface="Montserrat"/>
                        </a:rPr>
                        <a:t>13–16 недели</a:t>
                      </a:r>
                      <a:endParaRPr lang="ru-RU" sz="1100"/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0" i="0">
                          <a:solidFill>
                            <a:srgbClr val="333333"/>
                          </a:solidFill>
                          <a:latin typeface="Montserrat"/>
                        </a:rPr>
                        <a:t>(декабрь 2026 г.)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63339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Расписание и тематика встреч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(не менее 6 тематических встреч)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944806">
                  <a:extLst>
                    <a:ext uri="{9D8B030D-6E8A-4147-A177-3AD203B41FA5}">
                      <ns2:colId val="20001"/>
                    </a:ext>
                  </a:extLst>
                </a:gridCol>
                <a:gridCol w="3916018">
                  <a:extLst>
                    <a:ext uri="{9D8B030D-6E8A-4147-A177-3AD203B41FA5}">
                      <ns2:colId val="20002"/>
                    </a:ext>
                  </a:extLst>
                </a:gridCol>
                <a:gridCol w="1293760">
                  <a:extLst>
                    <a:ext uri="{9D8B030D-6E8A-4147-A177-3AD203B41FA5}">
                      <ns2:colId val="20003"/>
                    </a:ext>
                  </a:extLst>
                </a:gridCol>
                <a:gridCol w="2510986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Тема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«Карта страхов и хронометраж ОТК»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Диагностика причин затягивания замеров, фиксация SMART-цели, снятие тревожности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«Матрица критичности дефектов (FMEA / Парето)»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Отработка разделения дефектов на критические и малозначительные по ГОСТ 13015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«Тайм-боксинг контроля: норматив 40 минут»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Пошаговый тренинг работы с приборами неразрушающего контроля на скорость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4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«Речевые скрипты ассертивности при давлении цеха»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Отработка бесконфликтного отстаивания браковки перед мастерами и прорабами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7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«Разбор рекламации со строительной площадки»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Анализ реального инцидента с дефектом монтажа и выявление коренных причин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10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технолог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«Имитация комплексного аудита качества комбината»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Проверка готовности к автономному техническому контролю и защите отчетов ОТК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15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нач. ОТК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 иных мероприятий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>
                <a:latin typeface="Montserrat Black"/>
              </a:rPr>
              <a:t>(производственные экскурсии, ротация, проектные задания, участие в совещаниях и т. п.)</a:t>
            </a:r>
            <a:endParaRPr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7220" y="1881811"/>
          <a:ext cx="11092448" cy="43780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6878">
                  <a:extLst>
                    <a:ext uri="{9D8B030D-6E8A-4147-A177-3AD203B41FA5}">
                      <ns2:colId val="20000"/>
                    </a:ext>
                  </a:extLst>
                </a:gridCol>
                <a:gridCol w="2315328">
                  <a:extLst>
                    <a:ext uri="{9D8B030D-6E8A-4147-A177-3AD203B41FA5}">
                      <ns2:colId val="20001"/>
                    </a:ext>
                  </a:extLst>
                </a:gridCol>
                <a:gridCol w="4108173">
                  <a:extLst>
                    <a:ext uri="{9D8B030D-6E8A-4147-A177-3AD203B41FA5}">
                      <ns2:colId val="20002"/>
                    </a:ext>
                  </a:extLst>
                </a:gridCol>
                <a:gridCol w="1431235">
                  <a:extLst>
                    <a:ext uri="{9D8B030D-6E8A-4147-A177-3AD203B41FA5}">
                      <ns2:colId val="20003"/>
                    </a:ext>
                  </a:extLst>
                </a:gridCol>
                <a:gridCol w="2810833">
                  <a:extLst>
                    <a:ext uri="{9D8B030D-6E8A-4147-A177-3AD203B41FA5}">
                      <ns2:colId val="20004"/>
                    </a:ext>
                  </a:extLst>
                </a:gridCol>
              </a:tblGrid>
              <a:tr h="706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№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Название и формат мероприятия</a:t>
                      </a:r>
                      <a:endParaRPr lang="ru-RU" sz="1200"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  <a:ea typeface="Calibri"/>
                          <a:cs typeface="Times New Roman"/>
                        </a:rPr>
                        <a:t>Цель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b="1">
                          <a:latin typeface="Montserrat"/>
                        </a:rPr>
                        <a:t>Дата</a:t>
                      </a:r>
                      <a:endParaRPr lang="ru-RU" sz="1200">
                        <a:latin typeface="Montserrat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Montserrat"/>
                        </a:rPr>
                        <a:t>Участники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  <a:solidFill>
                      <a:srgbClr val="003C78"/>
                    </a:solidFill>
                  </a:tcPr>
                </a:tc>
                <a:extLst>
                  <a:ext uri="{0D108BD9-81ED-4DB2-BD59-A6C34878D82A}">
                    <ns2:rowId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1.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Воркшоп по экспресс-методам неразрушающего контроля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Калибровка и скоростное применение ультразвуковых и магнитных приборов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3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инженер-метролог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2.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Ротация в формовочный цех: «Один день глазами мастера»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Понимание производственных ограничений и технологического цикла формовки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мастер цеха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3.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Участие в лабораторных испытаниях разрушающим методом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Проверка контрольных кубов бетона на гидравлическом прессе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9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зав. лабораторией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</a:rPr>
                        <a:t>4.</a:t>
                      </a:r>
                      <a:endParaRPr lang="ru-RU" sz="1200" b="1">
                        <a:solidFill>
                          <a:schemeClr val="tx1"/>
                        </a:solidFill>
                        <a:latin typeface="Montserrat"/>
                        <a:ea typeface="Calibri"/>
                        <a:cs typeface="Times New Roman"/>
                      </a:endParaRPr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Участие в оперативном совещании у Главного инженера АО «ККПД»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Презентация аналитического отчета по очагам брака за отчетный месяц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12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Наставляемый, руководство комбината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5.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Итоговая квалификационная аттестация на посту ОТК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Самостоятельная сдача контрольной партии панелей приемочной комиссии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Аттестационная комиссия АО «ККПД»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defRPr/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latin typeface="Montserrat"/>
                          <a:ea typeface="Calibri"/>
                          <a:cs typeface="Times New Roman"/>
                        </a:rPr>
                        <a:t>6.</a:t>
                      </a:r>
                      <a:endParaRPr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000" b="1" i="0">
                          <a:solidFill>
                            <a:srgbClr val="003373"/>
                          </a:solidFill>
                          <a:latin typeface="Montserrat"/>
                        </a:rPr>
                        <a:t>Наставнический дебют: презентация СОК молодым контролерам</a:t>
                      </a:r>
                      <a:endParaRPr lang="ru-RU" sz="100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Передача разработанных чек-листов и алгоритмов входного контроля новичкам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333333"/>
                          </a:solidFill>
                          <a:latin typeface="Montserrat"/>
                        </a:rPr>
                        <a:t>Неделя 16+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950" b="0" i="0">
                          <a:solidFill>
                            <a:srgbClr val="1A1A1A"/>
                          </a:solidFill>
                          <a:latin typeface="Montserrat"/>
                        </a:rPr>
                        <a:t>Наставник, наставляемый, контролеры ОТК</a:t>
                      </a:r>
                      <a:endParaRPr lang="ru-RU" sz="950"/>
                    </a:p>
                  </a:txBody>
                  <a:tcPr marL="48054" marR="48054" marT="0" marB="0" anchor="ctr">
                    <a:lnL w="12700" algn="ctr">
                      <a:solidFill>
                        <a:schemeClr val="tx1"/>
                      </a:solidFill>
                      <a:prstDash val="solid"/>
                    </a:lnL>
                    <a:lnR w="12700" algn="ctr">
                      <a:solidFill>
                        <a:schemeClr val="tx1"/>
                      </a:solidFill>
                      <a:prstDash val="solid"/>
                    </a:lnR>
                    <a:lnT w="12700" algn="ctr">
                      <a:solidFill>
                        <a:schemeClr val="tx1"/>
                      </a:solidFill>
                      <a:prstDash val="solid"/>
                    </a:lnT>
                    <a:lnB w="12700" algn="ctr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ns2:rowId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5248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Планируемые результаты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Измеримые показатели для наставляемого: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Скорость проведения приемочного контроля партии ЖБИ: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времени со 160 до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40 минут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(ускорение в 4 раза).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Качество и надежность контроля: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0 случаев пропуска критического брака (защитный слой, трещины, прочность бетона).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Обоснованность контрольных решений: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100% подтверждаемость актов рекламаций и предписаний ОТК лабораторными испытаниями.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Коммуникативная устойчивость: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бесконфликтное разрешение 100% спорных ситуаций с производством по стандартному протоколу.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Квалификационный рост: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успешная сдача экзамена на должность ведущего инженера по качеству комбината.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Экономический и производственный эффект для АО «ККПД»: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Ускорение отгрузки готовой продукции: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сокращение времени простоя автотранспорта и ж/д вагонов под погрузкой ЖБИ на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35%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Снижение рекламаций со строек: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уровень внешнего брака на монтажных объектах снижен до рекордно низких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0.1%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Прямой экономический эффект: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экономия до 3.5 млн рублей в квартал за счет ранней отбраковки ЖБИ на этапе формовки до термообработки.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1A1A1A"/>
                </a:solidFill>
                <a:latin typeface="Montserrat"/>
              </a:rPr>
              <a:t>• Оздоровление производственного климата: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устранение хронических конфликтов между ОТК и формовочными цехами.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82107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Механизмы мониторинга и адаптации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1. Инструменты регулярного мониторинга: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Хронометражные карты приемочного контроля партий изделий с фиксацией времени каждого замера.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Электронный журнал учета рекламаций и предписаний ОТК в заводской СЭД/ERP.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140"/>
              </a:spcAft>
              <a:defRPr/>
            </a:pPr>
            <a:r>
              <a:rPr lang="ru-RU" sz="1250" b="0" i="0">
                <a:solidFill>
                  <a:srgbClr val="1A1A1A"/>
                </a:solidFill>
                <a:latin typeface="Montserrat"/>
              </a:rPr>
              <a:t>• Еженедельный процент расхождения контрольных измерений наставника и наставляемого (допустимо не более 2%).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100"/>
              </a:spcBef>
              <a:spcAft>
                <a:spcPts val="60"/>
              </a:spcAft>
              <a:defRPr/>
            </a:pPr>
            <a:r>
              <a:rPr lang="ru-RU" sz="1400" b="1" i="0">
                <a:solidFill>
                  <a:srgbClr val="003373"/>
                </a:solidFill>
                <a:latin typeface="Montserrat"/>
              </a:rPr>
              <a:t>2. Критерии и триггеры оперативной корректировки программы:</a:t>
            </a:r>
            <a:endParaRPr lang="ru-RU" sz="140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1: Время приемки партии превышает 60 минут (рецидив «паралича перепроверки»)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проведение совместной хронометражной сессии с наставником, калибровка доверия к показаниям прибора.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2: Возникновение эмоционального спора с мастером цеха дольше 5 минут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6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немедленное включение протокола эскалации к начальнику ОТК; разбор речевых ошибок на 1-on-1 встрече.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30"/>
              </a:spcAft>
              <a:defRPr/>
            </a:pPr>
            <a:r>
              <a:rPr lang="ru-RU" sz="1250" b="1" i="0">
                <a:solidFill>
                  <a:srgbClr val="C00000"/>
                </a:solidFill>
                <a:latin typeface="Montserrat"/>
              </a:rPr>
              <a:t>• Триггер 3: Пропуск малозначительного дефекта в паспорт изделия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  → Корректирующая процедура: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актуализация визуального альбома дефектов и чек-листа экспресс-осмотра.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99337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Ожидаемые риски и способы их минимизации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490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1. Риск 1: Рецидив уступок под агрессивным давлением производства (подписание акта под прессингом)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Критическое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внедрение регламента «Красная кнопка»: при давлении спорное изделие блокируется в электронной системе до визы начальника ОТК; личная поддержка наставника на спорных приемках.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2. Риск 2: Возвращение к «параличу перепроверки» после первой же сложной рекламации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Средняя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Высокое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12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безоценочный разбор ошибки («дефект пропустил не человек, а дал сбой контрольный фильтр»); повторный тренинг по матрице FMEA и жесткое следование стандарту СОК.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80"/>
              </a:spcBef>
              <a:spcAft>
                <a:spcPts val="40"/>
              </a:spcAft>
              <a:defRPr/>
            </a:pPr>
            <a:r>
              <a:rPr lang="ru-RU" sz="1350" b="1" i="0">
                <a:solidFill>
                  <a:srgbClr val="C00000"/>
                </a:solidFill>
                <a:latin typeface="Montserrat"/>
              </a:rPr>
              <a:t>3. Риск 3: Конфликт поколений (молодой инженер vs опытные рабочие с 20-летним стажем)</a:t>
            </a:r>
            <a:endParaRPr lang="ru-RU" sz="1350"/>
          </a:p>
          <a:p>
            <a:pPr algn="l">
              <a:lnSpc>
                <a:spcPct val="115000"/>
              </a:lnSpc>
              <a:spcBef>
                <a:spcPts val="20"/>
              </a:spcBef>
              <a:spcAft>
                <a:spcPts val="30"/>
              </a:spcAft>
              <a:defRPr/>
            </a:pPr>
            <a:r>
              <a:rPr lang="ru-RU" sz="1200" b="1" i="0">
                <a:solidFill>
                  <a:srgbClr val="1A1A1A"/>
                </a:solidFill>
                <a:latin typeface="Montserrat"/>
              </a:rPr>
              <a:t>• Вероятность: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Высокая | </a:t>
            </a:r>
            <a:r>
              <a:rPr lang="ru-RU" sz="1200" b="1" i="0">
                <a:solidFill>
                  <a:srgbClr val="1A1A1A"/>
                </a:solidFill>
                <a:latin typeface="Montserrat"/>
              </a:rPr>
              <a:t>Влияние: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Среднее</a:t>
            </a:r>
            <a:endParaRPr lang="ru-RU" sz="120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40"/>
              </a:spcAft>
              <a:defRPr/>
            </a:pPr>
            <a:r>
              <a:rPr lang="ru-RU" sz="1200" b="1" i="0">
                <a:solidFill>
                  <a:srgbClr val="003373"/>
                </a:solidFill>
                <a:latin typeface="Montserrat"/>
              </a:rPr>
              <a:t>• Превентивные меры: </a:t>
            </a:r>
            <a:r>
              <a:rPr lang="ru-RU" sz="1200" b="0" i="0">
                <a:solidFill>
                  <a:srgbClr val="1A1A1A"/>
                </a:solidFill>
                <a:latin typeface="Montserrat"/>
              </a:rPr>
              <a:t>наставник формирует в цехе авторитет молодого специалиста, демонстрируя рабочим, что объективный контролер защищает их от штрафов и переделок на стройплощадке.</a:t>
            </a:r>
            <a:endParaRPr lang="ru-RU" sz="120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46966" y="844764"/>
            <a:ext cx="39857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ОСНОВНЫЕ ВЫВОДЫ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46966" y="1375547"/>
            <a:ext cx="10839028" cy="16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1.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Персонализация программы под </a:t>
            </a:r>
            <a:r>
              <a:rPr lang="ru-RU" sz="1250" b="1" i="0">
                <a:solidFill>
                  <a:srgbClr val="003373"/>
                </a:solidFill>
                <a:latin typeface="Montserrat"/>
              </a:rPr>
              <a:t>аудиальный стиль восприятия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 (проговаривание алгоритмов, речевые скрипты ассертивности) формирует психологическую устойчивость к эмоциональному давлению производства.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2.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Внедрение матрицы критичности дефектов (FMEA / Парето) и стандартизированных операционных карт (СОК) устраняет «паралич перепроверки», сокращая время контроля в 4 раза без потери качества.</a:t>
            </a:r>
            <a:endParaRPr lang="ru-RU" sz="1250"/>
          </a:p>
          <a:p>
            <a:pPr algn="l">
              <a:lnSpc>
                <a:spcPct val="115000"/>
              </a:lnSpc>
              <a:spcBef>
                <a:spcPts val="40"/>
              </a:spcBef>
              <a:spcAft>
                <a:spcPts val="40"/>
              </a:spcAft>
              <a:defRPr/>
            </a:pPr>
            <a:r>
              <a:rPr lang="ru-RU" sz="1250" b="1" i="0">
                <a:solidFill>
                  <a:srgbClr val="003373"/>
                </a:solidFill>
                <a:latin typeface="Montserrat"/>
              </a:rPr>
              <a:t>3. </a:t>
            </a:r>
            <a:r>
              <a:rPr lang="ru-RU" sz="1250" b="0" i="0">
                <a:solidFill>
                  <a:srgbClr val="1A1A1A"/>
                </a:solidFill>
                <a:latin typeface="Montserrat"/>
              </a:rPr>
              <a:t>Системное наставничество переводит ОТК из роли «карательного органа» в статус технологического партнера цеха, принося АО «ККПД» прямую экономию до 3.5 млн рублей в квартал.</a:t>
            </a:r>
            <a:endParaRPr lang="ru-RU" sz="1250"/>
          </a:p>
        </p:txBody>
      </p:sp>
      <p:sp>
        <p:nvSpPr>
          <p:cNvPr id="24" name="Прямоугольник 23"/>
          <p:cNvSpPr/>
          <p:nvPr/>
        </p:nvSpPr>
        <p:spPr bwMode="auto">
          <a:xfrm>
            <a:off x="3002537" y="176248"/>
            <a:ext cx="687218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800" b="0" i="1">
                <a:solidFill>
                  <a:schemeClr val="bg1"/>
                </a:solidFill>
                <a:latin typeface="Montserrat"/>
              </a:rPr>
              <a:t>Распоряжение Правительства Российской Федерации от 21 мая 2025 г. № 1264-р «Об утверждении Концепции развития наставничества в РФ на период до 2030 г. и плана мероприятий по её реализации»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46966" y="3107904"/>
            <a:ext cx="45181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ПЕРЕЧЕНЬ ИСТОЧНИКОВ</a:t>
            </a:r>
            <a:endParaRPr lang="ru-RU" sz="3200">
              <a:solidFill>
                <a:srgbClr val="003373"/>
              </a:solidFill>
              <a:latin typeface="Montserrat Black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46966" y="3638687"/>
            <a:ext cx="10839028" cy="275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1. Распоряжение Правительства РФ от 21 мая 2025 г. № 1264-р «Об утверждении Концепции развития наставничества в РФ на период до 2030 г.».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2. Профессиональный стандарт «Специалист по техническому контролю качества продукции» (Приказ Минтруда РФ от 22.04.2021 № 273н).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3. ГОСТ 13015-2012 «Изделия железобетонные и бетонные для строительства. Общие технические требования. Правила приемки, маркировки».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4. ГОСТ 17624-2012 «Бетоны. Ультразвуковой метод определения прочности».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5. ГОСТ 22904-93 «Конструкции железобетонные. Магнитный метод определения толщины защитного слоя бетона и расположения арматуры».</a:t>
            </a:r>
            <a:endParaRPr lang="ru-RU" sz="1150"/>
          </a:p>
          <a:p>
            <a:pPr algn="l">
              <a:lnSpc>
                <a:spcPct val="115000"/>
              </a:lnSpc>
              <a:spcBef>
                <a:spcPts val="30"/>
              </a:spcBef>
              <a:spcAft>
                <a:spcPts val="30"/>
              </a:spcAft>
              <a:defRPr/>
            </a:pPr>
            <a:r>
              <a:rPr lang="ru-RU" sz="1150" b="0" i="0">
                <a:solidFill>
                  <a:srgbClr val="333333"/>
                </a:solidFill>
                <a:latin typeface="Montserrat"/>
              </a:rPr>
              <a:t>6. Методические материалы ДПП ПК «Технологический форпост: наставничество на производстве». — М., 2026.</a:t>
            </a:r>
            <a:endParaRPr lang="ru-RU" sz="115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ns2="http://schemas.microsoft.com/office/drawing/2014/main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99122" y="764689"/>
            <a:ext cx="5695790" cy="603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630">
              <a:lnSpc>
                <a:spcPct val="110000"/>
              </a:lnSpc>
              <a:defRPr/>
            </a:pPr>
            <a:r>
              <a:rPr lang="ru-RU" sz="3200" b="1" cap="all">
                <a:solidFill>
                  <a:srgbClr val="003373"/>
                </a:solidFill>
                <a:latin typeface="Montserrat Black"/>
              </a:rPr>
              <a:t>Самооценка по критериям</a:t>
            </a:r>
            <a:endParaRPr lang="en-US" sz="3200" b="1" cap="all">
              <a:solidFill>
                <a:srgbClr val="003373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99122" y="1368443"/>
            <a:ext cx="11194475" cy="27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200" i="1">
                <a:latin typeface="Montserrat"/>
              </a:rPr>
              <a:t>Честно оцените свою работу по 8 критериям. Максимум – 2 балла за критерий. Для получения «Зачтено» нужно набрать минимум 11 баллов.</a:t>
            </a:r>
            <a:endParaRPr sz="140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1500" y="1695973"/>
          <a:ext cx="11591924" cy="4993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888">
                  <a:extLst>
                    <a:ext uri="{9D8B030D-6E8A-4147-A177-3AD203B41FA5}">
                      <ns2:colId val="20000"/>
                    </a:ext>
                  </a:extLst>
                </a:gridCol>
                <a:gridCol w="2412700">
                  <a:extLst>
                    <a:ext uri="{9D8B030D-6E8A-4147-A177-3AD203B41FA5}">
                      <ns2:colId val="20001"/>
                    </a:ext>
                  </a:extLst>
                </a:gridCol>
                <a:gridCol w="2275615">
                  <a:extLst>
                    <a:ext uri="{9D8B030D-6E8A-4147-A177-3AD203B41FA5}">
                      <ns2:colId val="20002"/>
                    </a:ext>
                  </a:extLst>
                </a:gridCol>
                <a:gridCol w="2595816">
                  <a:extLst>
                    <a:ext uri="{9D8B030D-6E8A-4147-A177-3AD203B41FA5}">
                      <ns2:colId val="20003"/>
                    </a:ext>
                  </a:extLst>
                </a:gridCol>
                <a:gridCol w="3237160">
                  <a:extLst>
                    <a:ext uri="{9D8B030D-6E8A-4147-A177-3AD203B41FA5}">
                      <ns2:colId val="20004"/>
                    </a:ext>
                  </a:extLst>
                </a:gridCol>
                <a:gridCol w="793041">
                  <a:extLst>
                    <a:ext uri="{9D8B030D-6E8A-4147-A177-3AD203B41FA5}">
                      <ns2:colId val="20005"/>
                    </a:ext>
                  </a:extLst>
                </a:gridCol>
              </a:tblGrid>
              <a:tr h="10022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№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Критерий оценивания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0 баллов (Риск провала)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1 балл (Есть недочеты)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2 балла (Отлично)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Моя оценка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0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Анализ диагностики и персонализация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переписана из кейса без интерпретации. Программа выглядит как шаблон.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Диагностика интерпретирована, но персонализация частичная (не все элементы подстроены под наставляемого).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Глубокий анализ. Индивидуальная траектория выстроена системно на основе стиля обучения, мотивации и темпа. Программа уникальна для этого кейса.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1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Учет специфики предприятия и отрасли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Специфика не отражена. Программа универсальна для любого завода. Нет ссылок на профстандарты.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Отрасль названа, оборудование упомянуто, но связь с содержанием наставничества слабая.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Программа глубоко интегрирована в производственный контекст (тех. цикл, безопасность, график). Профстандарты являются структурообразующими.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2"/>
                  </a:ext>
                </a:extLst>
              </a:tr>
              <a:tr h="36893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Проблематизация и целеполагание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тривиальна, цель неконкретна, задачи не связаны с целью.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Проблема и цель есть, но не полностью по SMART. Связь «проблема → цель → задачи» прослеживается не всегда.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Четкая причинно-следственная связь: Дефицит → Проблема → Цель (SMART) → 3-5 логичных задач.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3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Содержательное наполнение (деятельность)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не описана или сведена к общим фразам («наставник помогает»).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описана, но неравномерно или методы не соответствуют заявленному стилю обучения наставляемого.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Деятельность детально и сбалансированно описана для обоих участников. Методы адекватны стилю обучения. Есть рефлексия и обратная связь.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4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Планирование взаимодействия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Расписания нет или оно формально (просто даты). Сроки нереалистичны.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Есть ≥6 встреч с темами, но цели размыты. Иные мероприятия названы, но не детализированы.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Календарно-тематический план по этапам. Каждая встреча имеет цель, содержание и микро-результат. Сроки реалистичны и согласованы с графиком предприятия.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5"/>
                  </a:ext>
                </a:extLst>
              </a:tr>
              <a:tr h="55221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Планируемые результаты и мониторинг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декларативны («станет лучше работать»). Критерии и мониторинг отсутствуют.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частично измеримы. Формы контроля названы, но инструменты диагностики не описаны.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Результаты в измеримых показателях. Разработаны конкретные инструменты диагностики (дневник, чек-листы, портфолио) и четкие критерии успешности.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6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и управление рисками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Механизмы адаптации отсутствуют. Риски не идентифицированы.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Возможность коррекции упомянута, но без триггеров. Названы 1-2 риска без детальных мер реагирования.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Четко описаны триггеры адаптации и процедуры коррекции. Идентифицировано ≥2-3 рисков с оценкой вероятности и превентивными мерами.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7"/>
                  </a:ext>
                </a:extLst>
              </a:tr>
              <a:tr h="4605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Качество презентации и защиты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отсутствует, нечитабельна или слушатель не может обосновать решения.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структурирована, но аргументация не всегда опирается на данные кейса. Визуал перегружен текстом (&gt;40%).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u="none" strike="noStrike">
                          <a:latin typeface="Montserrat"/>
                        </a:rPr>
                        <a:t>Презентация полна, наглядна, профессионально оформлена. Слушатель уверенно обосновывает решения ссылками на кейс, НПА и методики.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300" b="1" i="0">
                          <a:solidFill>
                            <a:srgbClr val="003373"/>
                          </a:solidFill>
                          <a:latin typeface="Montserrat"/>
                        </a:rPr>
                        <a:t>2</a:t>
                      </a:r>
                      <a:endParaRPr lang="ru-RU" sz="13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8"/>
                  </a:ext>
                </a:extLst>
              </a:tr>
              <a:tr h="293586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0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ИТОГО: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000" b="1" u="none" strike="noStrike">
                          <a:latin typeface="Montserrat"/>
                        </a:rPr>
                        <a:t>Максимум: 16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latin typeface="Montserrat"/>
                      </a:endParaRPr>
                    </a:p>
                  </a:txBody>
                  <a:tcPr marL="2387" marR="2387" marT="2387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"/>
                        </a:spcBef>
                        <a:spcAft>
                          <a:spcPts val="60"/>
                        </a:spcAft>
                        <a:defRPr/>
                      </a:pPr>
                      <a:r>
                        <a:rPr lang="ru-RU" sz="1400" b="1" i="0">
                          <a:solidFill>
                            <a:srgbClr val="003373"/>
                          </a:solidFill>
                          <a:latin typeface="Montserrat"/>
                        </a:rPr>
                        <a:t>16 / 16</a:t>
                      </a:r>
                      <a:endParaRPr lang="ru-RU" sz="1400"/>
                    </a:p>
                  </a:txBody>
                  <a:tcPr marL="2387" marR="2387" marT="2387" marB="0" anchor="b"/>
                </a:tc>
                <a:extLst>
                  <a:ext uri="{0D108BD9-81ED-4DB2-BD59-A6C34878D82A}">
                    <ns2:rowId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Liberation Sans"/>
        <a:cs typeface="Liberation Sans"/>
      </a:majorFont>
      <a:minorFont>
        <a:latin typeface="Calibri"/>
        <a:ea typeface="Liberation Sans"/>
        <a:cs typeface="Liberation Sans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1579</Words>
  <Application>Microsoft Office PowerPoint</Application>
  <DocSecurity>0</DocSecurity>
  <PresentationFormat>Широкоэкранный</PresentationFormat>
  <Paragraphs>169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Calibri</vt:lpstr>
      <vt:lpstr>Montserrat</vt:lpstr>
      <vt:lpstr>Montserrat Black</vt:lpstr>
      <vt:lpstr>Symbol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STAL40</cp:lastModifiedBy>
  <cp:revision>63</cp:revision>
  <dcterms:created xsi:type="dcterms:W3CDTF">2026-09-30T04:28:49Z</dcterms:created>
  <dcterms:modified xsi:type="dcterms:W3CDTF">2026-10-22T10:11:26Z</dcterms:modified>
  <cp:category/>
  <dc:identifier/>
  <cp:contentStatus/>
  <dc:language/>
  <cp:version/>
</cp:coreProperties>
</file>