
<file path=[Content_Types].xml><?xml version="1.0" encoding="utf-8"?>
<ns0:Types xmlns:ns0="http://schemas.openxmlformats.org/package/2006/content-types">
  <ns0:Default Extension="png" ContentType="image/pn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15.xml" ContentType="application/vnd.openxmlformats-officedocument.presentationml.slide+xml"/>
  <ns0:Override PartName="/ppt/notesMasters/notesMaster1.xml" ContentType="application/vnd.openxmlformats-officedocument.presentationml.notesMaster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theme/theme2.xml" ContentType="application/vnd.openxmlformats-officedocument.theme+xml"/>
  <ns0:Override PartName="/ppt/notesSlides/notesSlide1.xml" ContentType="application/vnd.openxmlformats-officedocument.presentationml.notesSlide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ns3="http://schemas.microsoft.com/office/powerpoint/2012/main" xmlns:p="http://schemas.openxmlformats.org/presentationml/2006/main" xmlns:r="http://schemas.openxmlformats.org/officeDocument/2006/relationships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ns3:sldGuideLst>
        <ns3:guide id="1" pos="3840">
          <ns3:clr>
            <a:srgbClr val="A4A3A4"/>
          </ns3:clr>
        </ns3:guide>
        <ns3:guide id="2" orient="horz" pos="2160">
          <ns3:clr>
            <a:srgbClr val="A4A3A4"/>
          </ns3:clr>
        </ns3:guide>
      </ns3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Light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  <a:insideH>
            <a:ln w="12700">
              <a:noFill/>
              <a:prstDash val="dashDot"/>
            </a:ln>
          </a:insideH>
          <a:insideV>
            <a:ln w="12700">
              <a:noFill/>
              <a:prstDash val="dashDot"/>
            </a:ln>
          </a:insideV>
        </a:tcBdr>
        <a:fill>
          <a:solidFill>
            <a:schemeClr val="lt1"/>
          </a:solidFill>
        </a:fill>
      </a:tcStyle>
    </a:wholeTbl>
    <a:band1H>
      <a:tcStyle>
        <a:tcBdr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1V>
    <a:band2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  <a:prstDash val="dashDot"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?>
<ns0:Relationships xmlns:ns0="http://schemas.openxmlformats.org/package/2006/relationships"><ns0:Relationship Id="rId8" Type="http://schemas.openxmlformats.org/officeDocument/2006/relationships/slide" Target="slides/slide7.xml" /><ns0:Relationship Id="rId13" Type="http://schemas.openxmlformats.org/officeDocument/2006/relationships/slide" Target="slides/slide12.xml" /><ns0:Relationship Id="rId3" Type="http://schemas.openxmlformats.org/officeDocument/2006/relationships/slide" Target="slides/slide2.xml" /><ns0:Relationship Id="rId21" Type="http://schemas.openxmlformats.org/officeDocument/2006/relationships/viewProps" Target="viewProps.xml" /><ns0:Relationship Id="rId7" Type="http://schemas.openxmlformats.org/officeDocument/2006/relationships/slide" Target="slides/slide6.xml" /><ns0:Relationship Id="rId12" Type="http://schemas.openxmlformats.org/officeDocument/2006/relationships/slide" Target="slides/slide11.xml" /><ns0:Relationship Id="rId2" Type="http://schemas.openxmlformats.org/officeDocument/2006/relationships/slide" Target="slides/slide1.xml" /><ns0:Relationship Id="rId16" Type="http://schemas.openxmlformats.org/officeDocument/2006/relationships/slide" Target="slides/slide15.xml" /><ns0:Relationship Id="rId20" Type="http://schemas.openxmlformats.org/officeDocument/2006/relationships/presProps" Target="presProps.xml" /><ns0:Relationship Id="rId1" Type="http://schemas.openxmlformats.org/officeDocument/2006/relationships/slideMaster" Target="slideMasters/slideMaster1.xml" /><ns0:Relationship Id="rId6" Type="http://schemas.openxmlformats.org/officeDocument/2006/relationships/slide" Target="slides/slide5.xml" /><ns0:Relationship Id="rId11" Type="http://schemas.openxmlformats.org/officeDocument/2006/relationships/slide" Target="slides/slide10.xml" /><ns0:Relationship Id="rId5" Type="http://schemas.openxmlformats.org/officeDocument/2006/relationships/slide" Target="slides/slide4.xml" /><ns0:Relationship Id="rId15" Type="http://schemas.openxmlformats.org/officeDocument/2006/relationships/slide" Target="slides/slide14.xml" /><ns0:Relationship Id="rId23" Type="http://schemas.openxmlformats.org/officeDocument/2006/relationships/tableStyles" Target="tableStyles.xml" /><ns0:Relationship Id="rId10" Type="http://schemas.openxmlformats.org/officeDocument/2006/relationships/slide" Target="slides/slide9.xml" /><ns0:Relationship Id="rId19" Type="http://schemas.openxmlformats.org/officeDocument/2006/relationships/notesMaster" Target="notesMasters/notesMaster1.xml" /><ns0:Relationship Id="rId4" Type="http://schemas.openxmlformats.org/officeDocument/2006/relationships/slide" Target="slides/slide3.xml" /><ns0:Relationship Id="rId9" Type="http://schemas.openxmlformats.org/officeDocument/2006/relationships/slide" Target="slides/slide8.xml" /><ns0:Relationship Id="rId14" Type="http://schemas.openxmlformats.org/officeDocument/2006/relationships/slide" Target="slides/slide13.xml" /><ns0:Relationship Id="rId22" Type="http://schemas.openxmlformats.org/officeDocument/2006/relationships/theme" Target="theme/theme1.xml" /></ns0: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B7D5A32-C47A-4F86-B0C0-37A5B399D2EA}" type="datetimeFigureOut">
              <a:rPr lang="ru-RU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26467C-1D48-4D05-AEFC-4B025DAFC8B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1-б, 2-б, 3-а, 4-в, 5-а, 6-г, 7-б, 8-а, 9-б, 10-г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926467C-1D48-4D05-AEFC-4B025DAFC8B2}" type="slidenum">
              <a:rPr lang="ru-RU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lvl="0">
              <a:defRPr/>
            </a:lvl1pPr>
          </a:lstStyle>
          <a:p>
            <a:pPr lvl="0" indent="0">
              <a:buNone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/>
          </a:p>
        </p:txBody>
      </p:sp>
      <p:sp>
        <p:nvSpPr>
          <p:cNvPr id="4" name="Текст 3"/>
          <p:cNvSpPr txBox="1"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lvl="0">
              <a:defRPr/>
            </a:lvl1pPr>
          </a:lstStyle>
          <a:p>
            <a:pPr marL="287881" lvl="0" indent="-215911">
              <a:lnSpc>
                <a:spcPct val="90000"/>
              </a:lnSpc>
              <a:spcBef>
                <a:spcPts val="93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/>
          </a:p>
          <a:p>
            <a:pPr marL="863643" lvl="1" indent="-323866">
              <a:lnSpc>
                <a:spcPct val="90000"/>
              </a:lnSpc>
              <a:spcBef>
                <a:spcPts val="11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marL="1295465" lvl="2" indent="-287881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marL="1727286" lvl="3" indent="-215911">
              <a:lnSpc>
                <a:spcPct val="90000"/>
              </a:lnSpc>
              <a:spcBef>
                <a:spcPts val="5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marL="2159108" lvl="4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marL="2591988" lvl="5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 marL="3023809" lvl="6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lvl="0" indent="0" algn="l">
        <a:lnSpc>
          <a:spcPct val="90000"/>
        </a:lnSpc>
        <a:buNone/>
        <a:defRPr sz="4400">
          <a:solidFill>
            <a:schemeClr val="tx1"/>
          </a:solidFill>
          <a:latin typeface="Montserrat"/>
        </a:defRPr>
      </a:lvl1pPr>
    </p:titleStyle>
    <p:bodyStyle>
      <a:lvl1pPr marL="431822" lvl="0" indent="-323866" algn="l">
        <a:lnSpc>
          <a:spcPct val="90000"/>
        </a:lnSpc>
        <a:spcBef>
          <a:spcPts val="1400"/>
        </a:spcBef>
        <a:buClr>
          <a:srgbClr val="000000"/>
        </a:buClr>
        <a:buSzPct val="45000"/>
        <a:buFont typeface="Wingdings"/>
        <a:buChar char=""/>
        <a:defRPr sz="2800">
          <a:solidFill>
            <a:schemeClr val="tx1"/>
          </a:solidFill>
          <a:latin typeface="Montserrat"/>
        </a:defRPr>
      </a:lvl1pPr>
      <a:lvl2pPr marL="685834" lvl="0" indent="-228611" algn="l">
        <a:lnSpc>
          <a:spcPct val="90000"/>
        </a:lnSpc>
        <a:spcBef>
          <a:spcPts val="467"/>
        </a:spcBef>
        <a:buFont typeface="Arial"/>
        <a:buChar char="•"/>
        <a:defRPr sz="2400">
          <a:solidFill>
            <a:schemeClr val="tx1"/>
          </a:solidFill>
          <a:latin typeface="Arial"/>
        </a:defRPr>
      </a:lvl2pPr>
      <a:lvl3pPr marL="1143057" lvl="0" indent="-228611" algn="l">
        <a:lnSpc>
          <a:spcPct val="90000"/>
        </a:lnSpc>
        <a:spcBef>
          <a:spcPts val="467"/>
        </a:spcBef>
        <a:buFont typeface="Arial"/>
        <a:buChar char="•"/>
        <a:defRPr sz="2000">
          <a:solidFill>
            <a:schemeClr val="tx1"/>
          </a:solidFill>
          <a:latin typeface="Arial"/>
        </a:defRPr>
      </a:lvl3pPr>
      <a:lvl4pPr marL="1600280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4pPr>
      <a:lvl5pPr marL="2057502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5pPr>
      <a:lvl6pPr marL="2514726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6pPr>
      <a:lvl7pPr marL="2971949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7pPr>
      <a:lvl8pPr marL="3429171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8pPr>
      <a:lvl9pPr marL="3886394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9pPr>
    </p:bodyStyle>
    <p:otherStyle>
      <a:lvl1pPr marL="0" lvl="0" algn="l">
        <a:defRPr sz="1800">
          <a:solidFill>
            <a:schemeClr val="tx1"/>
          </a:solidFill>
          <a:latin typeface="Arial"/>
        </a:defRPr>
      </a:lvl1pPr>
      <a:lvl2pPr marL="457223" lvl="0" algn="l">
        <a:defRPr sz="1800">
          <a:solidFill>
            <a:schemeClr val="tx1"/>
          </a:solidFill>
          <a:latin typeface="Arial"/>
        </a:defRPr>
      </a:lvl2pPr>
      <a:lvl3pPr marL="914446" lvl="0" algn="l">
        <a:defRPr sz="1800">
          <a:solidFill>
            <a:schemeClr val="tx1"/>
          </a:solidFill>
          <a:latin typeface="Arial"/>
        </a:defRPr>
      </a:lvl3pPr>
      <a:lvl4pPr marL="1371669" lvl="0" algn="l">
        <a:defRPr sz="1800">
          <a:solidFill>
            <a:schemeClr val="tx1"/>
          </a:solidFill>
          <a:latin typeface="Arial"/>
        </a:defRPr>
      </a:lvl4pPr>
      <a:lvl5pPr marL="1828891" lvl="0" algn="l">
        <a:defRPr sz="1800">
          <a:solidFill>
            <a:schemeClr val="tx1"/>
          </a:solidFill>
          <a:latin typeface="Arial"/>
        </a:defRPr>
      </a:lvl5pPr>
      <a:lvl6pPr marL="2286114" lvl="0" algn="l">
        <a:defRPr sz="1800">
          <a:solidFill>
            <a:schemeClr val="tx1"/>
          </a:solidFill>
          <a:latin typeface="Arial"/>
        </a:defRPr>
      </a:lvl6pPr>
      <a:lvl7pPr marL="2743337" lvl="0" algn="l">
        <a:defRPr sz="1800">
          <a:solidFill>
            <a:schemeClr val="tx1"/>
          </a:solidFill>
          <a:latin typeface="Arial"/>
        </a:defRPr>
      </a:lvl7pPr>
      <a:lvl8pPr marL="3200560" lvl="0" algn="l">
        <a:defRPr sz="1800">
          <a:solidFill>
            <a:schemeClr val="tx1"/>
          </a:solidFill>
          <a:latin typeface="Arial"/>
        </a:defRPr>
      </a:lvl8pPr>
      <a:lvl9pPr marL="3657783" lvl="0" algn="l">
        <a:defRPr sz="1800">
          <a:solidFill>
            <a:schemeClr val="tx1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isk.yandex.ru/i/VweF7iAmCpf-sQ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bg>
      <p:bgPr>
        <a:solidFill>
          <a:srgbClr val="FFFFFF">
            <a:alpha val="87999"/>
          </a:srgb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 bwMode="auto">
          <a:xfrm>
            <a:off x="894715" y="603285"/>
            <a:ext cx="6903292" cy="857876"/>
            <a:chOff x="1390907" y="660496"/>
            <a:chExt cx="4637639" cy="57632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3540295" y="669418"/>
              <a:ext cx="561372" cy="558478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443781" y="768285"/>
              <a:ext cx="1584765" cy="360744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390907" y="660496"/>
              <a:ext cx="898966" cy="576322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631987" y="678099"/>
              <a:ext cx="566194" cy="541116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 bwMode="auto">
          <a:xfrm>
            <a:off x="782334" y="1818164"/>
            <a:ext cx="8178786" cy="644877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«ТЕХНОЛОГИЧЕСКИЙ ФОРПОСТ: </a:t>
            </a:r>
            <a:endParaRPr/>
          </a:p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 НАСТАВНИЧЕСТВО НА ПРОИЗВОДСТВЕ»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82334" y="2710505"/>
            <a:ext cx="9436840" cy="274072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algn="l">
              <a:lnSpc>
                <a:spcPct val="115000"/>
              </a:lnSpc>
              <a:spcAft>
                <a:spcPts val="250"/>
              </a:spcAft>
              <a:defRPr/>
            </a:pPr>
            <a:r>
              <a:rPr lang="ru-RU" sz="2600" b="1" i="0">
                <a:solidFill>
                  <a:srgbClr val="FFFFFF"/>
                </a:solidFill>
                <a:latin typeface="Montserrat"/>
              </a:rPr>
              <a:t>ИТОГОВАЯ АТТЕСТАЦИОННАЯ РАБОТА</a:t>
            </a:r>
            <a:endParaRPr lang="ru-RU" sz="260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defRPr/>
            </a:pPr>
            <a:r>
              <a:rPr lang="ru-RU" sz="2200" b="1" i="0">
                <a:solidFill>
                  <a:srgbClr val="FFFFFF"/>
                </a:solidFill>
                <a:latin typeface="Montserrat"/>
              </a:rPr>
              <a:t>Слушатель: </a:t>
            </a:r>
            <a:r>
              <a:rPr lang="ru-RU" sz="2200" b="1" i="0">
                <a:solidFill>
                  <a:srgbClr val="FFFFFF"/>
                </a:solidFill>
                <a:latin typeface="Montserrat"/>
              </a:rPr>
              <a:t>Попова Анжела Сергеевна</a:t>
            </a:r>
            <a:endParaRPr lang="ru-RU" sz="2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Образовательная организация: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ГБПОУ «Донецкий политехнический колледж»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Предприятие: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АО «Комбинат крупнопанельного домостроения» (АО «ККПД»)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Тема: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«Инженер-технолог: проектирование бортоснастки и расчет материалов ЖБИ»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Регион: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Донецкая Народная Республика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1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Площадка очного обучения: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Нижний Новгород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150"/>
              </a:spcBef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ДАТА ЗАЩИТЫ: 2026 г.</a:t>
            </a:r>
            <a:endParaRPr lang="ru-RU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499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u="sng" cap="all">
                <a:solidFill>
                  <a:srgbClr val="003373"/>
                </a:solidFill>
                <a:latin typeface="Montserrat Black"/>
                <a:hlinkClick r:id="rId2" tooltip="https://disk.yandex.ru/i/VweF7iAmCpf-sQ"/>
              </a:rPr>
              <a:t>ПОРТРЕТ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pic>
        <p:nvPicPr>
          <p:cNvPr id="519294955" name="Рисунок 51929495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07010" y="4754944"/>
            <a:ext cx="1381123" cy="927209"/>
          </a:xfrm>
          <a:prstGeom prst="rect">
            <a:avLst/>
          </a:prstGeom>
        </p:spPr>
      </p:pic>
      <p:sp>
        <p:nvSpPr>
          <p:cNvPr id="25" name="Прямоугольник 2"/>
          <p:cNvSpPr/>
          <p:nvPr/>
        </p:nvSpPr>
        <p:spPr bwMode="auto">
          <a:xfrm>
            <a:off x="446966" y="1450000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Паспортные данные и производственный контекст: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Сотрудник: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Инженер-технолог 3 категории технологического отдела АО «ККПД» (строительство, производство сборного железобетона).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Образование и стаж: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Высшее техническое/строительное образование (ВО), стаж в должности — 1 год.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Ключевые функции: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проверка проектной документации, разработка чертежей бортоснастки и опалубочных форм в AutoCAD, расчет норм расхода материалов в 1C:ERP, контроль технологической дисциплины формования ЖБИ.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Психолого-педагогический и когнитивный профиль: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Стиль восприятия: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Кинестетик — обучается исключительно через предметно-практическое действие, тактильный контакт с реальными конструкциями форм в цехе, пошаговые пробы и макетирование. Абстрактные теоретические лекции не формируют практического навыка.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Личностные особенности: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Высокая усидчивость, добросовестность, но выраженный страх совершить ошибку (брак формы влечет брак всей серии панелей). Из-за этого действует крайне медленно, бесконечно перепроверяет размеры и срывает сроки выдачи чертежей.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Мотивационный вектор и личный запрос: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Мотивация: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Карьерный и квалификационный рост до инженера-технолога 1 категории, признание авторитета среди мастеров цеха.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Личный запрос: </a:t>
            </a:r>
            <a:r>
              <a:rPr lang="ru-RU" sz="1250" b="0" i="1">
                <a:solidFill>
                  <a:srgbClr val="C00000"/>
                </a:solidFill>
                <a:latin typeface="Montserrat"/>
              </a:rPr>
              <a:t>«Хочу выполнять поставленные задачи быстро и без ошибок!»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4. Нормативная база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Распоряжение Правительства РФ от 21.05.2025 № 1264-р «Концепция развития наставничества в РФ до 2030 г.».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Профессиональный стандарт «Специалист по технологии производства изделий из бетона и железобетона» (Приказ Минтруда РФ № 646н, уровень 6).</a:t>
            </a:r>
            <a:endParaRPr lang="ru-RU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889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Проблематизация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Профессиональные дефициты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Провал в практическом конструировании бортоснастки: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при отличной теории проектирует формы в AutoCAD в отрыве от заводской реальности (не учитывает технологические уклоны распалубки, заклинивание замков, жесткость бортов при вибрировании и деформации от гидродомкратов).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Проблемы с технологической дисциплиной и тайм-менеджментом: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затягивание выпуска технологических карт и спецификаций в 1C:ERP в 2.5–3 раза из-за парализующего страха допустить ошибку.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Неуверенность в связке «CAD — 1C:ERP — Цех»: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ошибки при переносе норм расхода арматуры и бетонной смеси в ERP, приводящие к расхождениям складского учета.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Производственные риски и потери предприятия (АО «ККПД»):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Брак дорогостоящей металлической бортоснастки: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ошибка в чертеже ведет к изготовлению непригодной формы в механическом цехе (убытки до 450 тыс. руб. на комплект и недели простоя).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Срыв запуска новых серий жилых домов: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задержка выдачи оснастки на формовочные линии останавливает производство панелей и срывает график монтажа на стройплощадках.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Сбои материального снабжения БСУ: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ошибки в нормах 1C:ERP ведут к перерасходу цемента либо к аварийной нехватке арматурного проката и закладных.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Выгорание молодого специалиста: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хронический страх ошибки парализует инициативу и ведет к профессиональной стагнации.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6485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ЦЕЛЬ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3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К концу 4-го месяца (16 недель) программы наставничества вывести инженера-технолога 3 категории на квалификационный уровень инженера-технолога 2 категории (с перспективой 1 категории по профстандарту 16.035) с достижением показателей: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Сокращение срока разработки полного комплекта бортоснастки в AutoCAD с 10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3 рабочих дней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при 0 критических ошибок распалубки (ГОСТ 25878-2018);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Сокращение времени расчета расходных норм материалов в 1C:ERP в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2.5 раза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с точностью списания не менее 99.5%;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100% ликвидация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страха ошибки за счет внедрения стандартизированных чек-листов самопроверки и библиотеки динамических блоков узлов оснастки.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2713551"/>
            <a:ext cx="41410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Задачи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244334"/>
            <a:ext cx="10839028" cy="32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Кинестетико-прикладная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соединить виртуальное черчение в AutoCAD с реальным цеховым опытом (детальное изучение кинематики распалубки, вибрационных нагрузок и работы замков непосредственно на формовочном стенде).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Цифровая инструментальная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внедрить библиотеку параметрических блоков типовых узлов бортоснастки в AutoCAD и шаблоны быстрого расчета ресурсоемкости ЖБИ в 1C:ERP.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Организационно-технологическая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освоить пошаговый алгоритм соблюдения технологической дисциплины (ГОСТ 25878-2018, ГОСТ 13015-2012) и тайм-менеджмента подготовки производства.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4. Психолого-педагогическая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преодолеть страх ошибки через создание безопасной среды производственных проб («метод черновика» и двухэтапный контроль наставника).</a:t>
            </a:r>
            <a:endParaRPr lang="ru-RU" sz="12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70380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Результаты входной диагностики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Интерпретация сформированных компетенций (сильные стороны):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Глубокие теоретические знания материаловедения, гидротации цемента и механики бетона (оценка входного тестирования — 91%).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Высокая культура черчения в AutoCAD и грамотное обращение с базовыми модулями 1C:ERP.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Исключительная добросовестность, усидчивость и стремление вырасти в высококлассного технолога завода.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Интерпретация дефицитов и зон риска: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Практический разрыв (провал при проектировании бортоснастки — 15% практики):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не чувствует металл «в работе», не закладывает тепловое расширение при пропарке и прогиб от гидровибраторов.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Темповой дефицит и тайм-менеджмент: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замедленность действий из-за боязни испортить металл, многократная перепроверка тривиальных линий.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Дефицит технологической дисциплины: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неумение оперативно решать внештатные ситуации при остановке формовочной линии.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Профессиональный педагогический вывод наставника: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Для кинестетика бессмысленно читать лекции в кабинете. Обучение должно строиться через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практическое действие в цехе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: руками разобрать заклинивший борт, лично замерить зазоры щупом на горячей форме после пропарки.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Страх ошибки снимается четким разделением: наставник берет на себя страховочный контроль опытного образца, давая подопечному свободу инженерного действия.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0588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наставника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Методы, формы и технологии наставничества: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Метод производственного погружения (Tactile Shadowing):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совместный выход в цех формования ЖБИ в момент распалубки изделий; тактильное изучение работы клиновых, эксцентриковых и электромагнитных замков бортов.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Моделирование эталона конструирования (Step-by-Step Design):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показ наставником скоростного проектирования борта в AutoCAD с использованием параметрических динамических блоков.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Метод «Безопасного черновика» (Safe Failure):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право на ошибку в 3D/2D-модели: наставник проверяет модель до передачи на резку металла, обсуждая ошибки без критики, исключительно на языке физики процесса.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Тайм-боксинг в 1C:ERP: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дробление задачи расчета расхода сырья на 30-минутные спринты по готовым технологическим шаблонам.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Разбор аварийных рекламаций цеха: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анализ инцидента протечки цементного молочка через уплотнитель борта с поиском решения.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Форматы и регламент взаимодействия: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Ежедневный 15-минутный утренний разбор проектных задач у кульмана / монитора.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Еженедельная 45-минутная сессия 1-on-1 по пятницам: совместный осмотр изготовленной оснастки в цехе и калибровка уверенности.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826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Практические производственные задания и упражнения: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Разработка 3 полных комплектов рабочей документации бортоснастки в AutoCAD: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для трехслойной стеновой панели, внутренней несущей перегородки и многопустотной плиты перекрытия по ГОСТ 25878-2018.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Личное участие в примерке и сборке опытного комплекта бортов: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 ремонтно-механическом участке завода с замером зазоров и геометрии щупами.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Расчет рецептур и спецификаций в 1C:ERP по 5 новым позициям номенклатуры: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формирование карт расхода бетона, арматуры и закладных деталей за нормативное время (не более 1 часа на позицию).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Самостоятельная работа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Создание личной цифровой базы динамических блоков узлов бортоснастки в AutoCAD (петли, замки, скосы, фаски).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Проведение хронометража своих действий при расчетах в 1C:ERP с фиксацией точек потери времени.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Рефлексивные практики и самоконтроль: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Ведение «Журнала кинестетического опыта инженера»: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запись наблюдений («Что в чертеже казалось правильным → Что показал металл на стенде → Какую поправку внес в стандарт»).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Чек-лист самопроверки перед сдачей чертежа в архив: 12 контрольных точек жесткости и распалубки.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072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Сроки и этапы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(календарный план с выделением адаптационного, основного и завершающего этапов)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82331" y="1901752"/>
          <a:ext cx="11227337" cy="37845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23808">
                  <a:extLst>
                    <a:ext uri="{9D8B030D-6E8A-4147-A177-3AD203B41FA5}">
                      <ns2:colId val="20000"/>
                    </a:ext>
                  </a:extLst>
                </a:gridCol>
                <a:gridCol w="6606441">
                  <a:extLst>
                    <a:ext uri="{9D8B030D-6E8A-4147-A177-3AD203B41FA5}">
                      <ns2:colId val="20001"/>
                    </a:ext>
                  </a:extLst>
                </a:gridCol>
                <a:gridCol w="2497088">
                  <a:extLst>
                    <a:ext uri="{9D8B030D-6E8A-4147-A177-3AD203B41FA5}">
                      <ns2:colId val="20002"/>
                    </a:ext>
                  </a:extLst>
                </a:gridCol>
              </a:tblGrid>
              <a:tr h="798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Этап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Срок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Адаптационный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Снятие страха ошибки, кинестетическое освоение работы бортоснастки на формовочных постах завода, освоение библиотеки блоков AutoCAD и шаблонов 1C:ERP.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1–3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(сентябрь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Основной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Автономное конструирование рабочих комплектов бортоснастки за нормативные 3 дня, скоростной расчет расхода сырья в 1C:ERP, участие в опытных распалубках в цехе.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4–12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(октябрь–ноябрь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Завершающий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Безошибочная самостоятельная разработка оснастки под новую серию дома, успешная сдача квалификационной работы на инженера-технолога 2 категории (с перспективой 1 категории).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13–16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(декабрь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6333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Расписание и тематика встреч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(не менее 6 тематических встреч)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944806">
                  <a:extLst>
                    <a:ext uri="{9D8B030D-6E8A-4147-A177-3AD203B41FA5}">
                      <ns2:colId val="20001"/>
                    </a:ext>
                  </a:extLst>
                </a:gridCol>
                <a:gridCol w="3916018">
                  <a:extLst>
                    <a:ext uri="{9D8B030D-6E8A-4147-A177-3AD203B41FA5}">
                      <ns2:colId val="20002"/>
                    </a:ext>
                  </a:extLst>
                </a:gridCol>
                <a:gridCol w="1293760">
                  <a:extLst>
                    <a:ext uri="{9D8B030D-6E8A-4147-A177-3AD203B41FA5}">
                      <ns2:colId val="20003"/>
                    </a:ext>
                  </a:extLst>
                </a:gridCol>
                <a:gridCol w="2510986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Тема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«Установочная сессия: декомпозиция страха ошибки»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Фиксация SMART-цели, согласование регламента наставничества, снятие психологического барьера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«Анатомия стальной формы по ГОСТ 25878: взгляд из цеха»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Практический разбор кинематики распалубки и причин заклинивания бортов на реальном стенде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«Динамические блоки и параметризация бортоснастки»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Отработка скоростного черчения типовых замков и фасок в среде AutoCAD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4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«Нормирование сырья и материалов в 1C:ERP без рутины»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Освоение алгоритмов пакетного расчета бетона и металла с контролем списания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7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«Стендовые испытания: тестовая распалубка новой панели»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Оценка качества изготовленной оснастки при формовании контрольного изделия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10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мастер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«Имитация квалификационной защиты перед техсоветом»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Комплексная проверка готовности к повышению квалификационной категории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15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гл. технолог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 иных мероприятий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(производственные экскурсии, ротация, проектные задания, участие в совещаниях и т. п.)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315328">
                  <a:extLst>
                    <a:ext uri="{9D8B030D-6E8A-4147-A177-3AD203B41FA5}">
                      <ns2:colId val="20001"/>
                    </a:ext>
                  </a:extLst>
                </a:gridCol>
                <a:gridCol w="4108173">
                  <a:extLst>
                    <a:ext uri="{9D8B030D-6E8A-4147-A177-3AD203B41FA5}">
                      <ns2:colId val="20002"/>
                    </a:ext>
                  </a:extLst>
                </a:gridCol>
                <a:gridCol w="1431235">
                  <a:extLst>
                    <a:ext uri="{9D8B030D-6E8A-4147-A177-3AD203B41FA5}">
                      <ns2:colId val="20003"/>
                    </a:ext>
                  </a:extLst>
                </a:gridCol>
                <a:gridCol w="2810833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Название и формат мероприятия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Производственная стажировка на формовочном посту (3 дня)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Личный опыт работы на виброплощадке и распалубочном посту для кинестетического понимания процесса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3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бригадир формовщиков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Практикум на ремонтно-механическом участке завода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Изучение технологий сварки, фрезеровки и рихтовки бортовой оснастки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начальник РМУ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Лабораторный практикум на БСУ (бетоносмесительный узел)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Подбор подвижности бетонной смеси (осадка конуса) для исключения раковин на панелях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9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зав. лабораторией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Участие в научно-техническом совете АО «ККПД»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Обсуждение технологической карты запуска новой серии крупнопанельного дома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руководство завода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Квалификационная защита комплекта чертежей оснастки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Защита проекта бортоснастки стеновой панели перед аттестационной комиссией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Аттестационная комиссия завода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Наставнический дебют: презентация библиотеки блоков AutoCAD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Шеринг цифровых инструментов ускорения проектирования коллегам по ОГТ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16+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инженеры ОГТ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Планируемые результаты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Измеримые показатели для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Скорость конструирования бортоснастки в AutoCAD: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времени разработки комплекта чертежей с 10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3 рабочих дней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(ускорение более чем в 3 раза).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Безошибочность конструктивных решений: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0 переделок изготовленной металлической оснастки в цехе из-за конструкторских ошибок.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Скорость и точность нормирования в 1C:ERP: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сокращение времени расчета расхода материалов в 2.5 раза при точности списания не менее 99.5%.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Психологическая уверенность: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полная ликвидация ступора и страха ошибки при решении нестандартных задач.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Квалификационный результат: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успешная сдача экзамена на присвоение 2 категории инженера-технолога (с перспективой 1 категории).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Экономический и производственный эффект для АО «ККПД»: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Прямая экономия затрат на металл и переделки: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предотвращение брака оснастки экономит комбинату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2.8 млн рублей в год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Ускорение технологической подготовки производства: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цикла запуска новой номенклатуры стеновых панелей с 30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 календарных дней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Ритмичность производства: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0 простоев формовочных линий комбината по вине отсутствия или неисправности бортовой оснастки.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Оптимизация складских запасов сырья: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точное списание бетона и металла в 1C:ERP снижает замороженные оборотные средства на складах.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210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Механизмы мониторинга и адаптации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Инструменты регулярного мониторинга: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Лист контроля контрольных точек проекта бортоснастки (проверка концепта, 2D-чертежа, кинематики распалубки).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Еженедельный аудит журнала списания материалов в 1C:ERP на соответствие фактическому расходу в цехе.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Журнал замечаний формовочного цеха к удобству эксплуатации новой оснастки.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Критерии и триггеры оперативной корректировки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1: Разработка чертежа затягивается свыше 4 рабочих дней (рецидив страха ошибки)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парная конструкторская сессия с наставником; временное снятие второстепенных задач, разбор застрявшего узла.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2: Выявление заклинивания борта или протечки бетона при опытной распалубке в цехе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выезд наставника и наставляемого в цех, измерение деформации щупами, внесение изменений в библиотеку блоков AutoCAD.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3: Ошибка в формулах расчета сырья в 1C:ERP свыше 1%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дополнительный практикум с ведущим экономистом и технологом БСУ по калибровке расчетных спецификаций.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99337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Ожидаемые риски и способы их минимизации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1. Риск 1: Деформация борта или заклинивание замков при реальном вибрировании на стенде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Средняя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Высокое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обязательный расчет жесткости ребер по ГОСТ 25878-2018 с запасом 15%; предварительное согласование узлов замков со старшим мастером формовочного цеха до передачи в металлообработку.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2. Риск 2: Возвращение к «параличу перепроверки» из-за боязни сорвать сроки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Высокая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Среднее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применение правила «Двух ключей»: наставляемый отвечает за точность по чек-листу, а наставник ставит финальную подпись согласования, юридически разделяя груз ответственности.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3. Риск 3: Сбои и ошибки при переносе спецификаций из чертежа в 1C:ERP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Средняя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Среднее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внедрение автоматического скрипта импорта спецификаций металлопроката и бетона из AutoCAD напрямую в 1C:ERP без ручного ввода цифр.</a:t>
            </a:r>
            <a:endParaRPr lang="ru-RU" sz="120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985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ОСНОВНЫЕ ВЫВОДЫ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6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Персонализация программы под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кинестетический стиль восприятия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(соединение виртуального проектирования в AutoCAD с тактильным цеховым опытом на формовочных стендах) ликвидирует разрыв между теорией и производственной практикой.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Методика «Безопасного черновика» и чек-листы самоконтроля устраняют страх ошибки, трансформируя неуверенность в ритмичную и быструю работу (сокращение срока конструирования в 3.3 раза).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Экономический эффект программы выражается в предотвращении брака дорогостоящей оснастки (экономия до 2.8 млн руб. в год) и сокращении срока подготовки производства новых серий домов в 3 раза.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3107904"/>
            <a:ext cx="45181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ПЕРЕЧЕНЬ ИСТОЧНИКОВ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638687"/>
            <a:ext cx="10839028" cy="27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1. Распоряжение Правительства РФ от 21 мая 2025 г. № 1264-р «Об утверждении Концепции развития наставничества в РФ на период до 2030 г.».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2. Профессиональный стандарт «Специалист по технологии производства изделий из бетона и железобетона» (Приказ Минтруда РФ от 23.09.2020 № 646н).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3. ГОСТ 25878-2018 «Формы стальные для изготовления железобетонных изделий. Технические условия».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4. ГОСТ 13015-2012 «Изделия железобетонные и бетонные для строительства. Общие технические требования».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5. Руководство по конструированию стальной опалубки и бортоснастки для крупнопанельного домостроения. — М.: Стройиздат.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6. Методические материалы ДПП ПК «Технологический форпост: наставничество на производстве». — М., 2026.</a:t>
            </a:r>
            <a:endParaRPr lang="ru-RU" sz="11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99122" y="764689"/>
            <a:ext cx="5695790" cy="603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>
              <a:lnSpc>
                <a:spcPct val="110000"/>
              </a:lnSpc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Самооценка по критериям</a:t>
            </a:r>
            <a:endParaRPr lang="en-US" sz="3200" b="1" cap="all">
              <a:solidFill>
                <a:srgbClr val="00337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99122" y="1368443"/>
            <a:ext cx="11194475" cy="27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200" i="1">
                <a:latin typeface="Montserrat"/>
              </a:rPr>
              <a:t>Честно оцените свою работу по 8 критериям. Максимум – 2 балла за критерий. Для получения «Зачтено» нужно набрать минимум 11 баллов.</a:t>
            </a:r>
            <a:endParaRPr sz="140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1500" y="1695973"/>
          <a:ext cx="11591924" cy="4993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888">
                  <a:extLst>
                    <a:ext uri="{9D8B030D-6E8A-4147-A177-3AD203B41FA5}">
                      <ns2:colId val="20000"/>
                    </a:ext>
                  </a:extLst>
                </a:gridCol>
                <a:gridCol w="2412700">
                  <a:extLst>
                    <a:ext uri="{9D8B030D-6E8A-4147-A177-3AD203B41FA5}">
                      <ns2:colId val="20001"/>
                    </a:ext>
                  </a:extLst>
                </a:gridCol>
                <a:gridCol w="2275615">
                  <a:extLst>
                    <a:ext uri="{9D8B030D-6E8A-4147-A177-3AD203B41FA5}">
                      <ns2:colId val="20002"/>
                    </a:ext>
                  </a:extLst>
                </a:gridCol>
                <a:gridCol w="2595816">
                  <a:extLst>
                    <a:ext uri="{9D8B030D-6E8A-4147-A177-3AD203B41FA5}">
                      <ns2:colId val="20003"/>
                    </a:ext>
                  </a:extLst>
                </a:gridCol>
                <a:gridCol w="3237160">
                  <a:extLst>
                    <a:ext uri="{9D8B030D-6E8A-4147-A177-3AD203B41FA5}">
                      <ns2:colId val="20004"/>
                    </a:ext>
                  </a:extLst>
                </a:gridCol>
                <a:gridCol w="793041">
                  <a:extLst>
                    <a:ext uri="{9D8B030D-6E8A-4147-A177-3AD203B41FA5}">
                      <ns2:colId val="20005"/>
                    </a:ext>
                  </a:extLst>
                </a:gridCol>
              </a:tblGrid>
              <a:tr h="10022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Критерий оценивания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0 баллов (Риск провала)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1 балл (Есть недочеты)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2 балла (Отлично)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Моя оценка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0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Анализ диагностики и персонализация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переписана из кейса без интерпретации. Программа выглядит как шаблон.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интерпретирована, но персонализация частичная (не все элементы подстроены под наставляемого).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Глубокий анализ. Индивидуальная траектория выстроена системно на основе стиля обучения, мотивации и темпа. Программа уникальна для этого кейса.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1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Учет специфики предприятия и отрасли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Специфика не отражена. Программа универсальна для любого завода. Нет ссылок на профстандарты.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Отрасль названа, оборудование упомянуто, но связь с содержанием наставничества слабая.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Программа глубоко интегрирована в производственный контекст (тех. цикл, безопасность, график). Профстандарты являются структурообразующими.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2"/>
                  </a:ext>
                </a:extLst>
              </a:tr>
              <a:tr h="3689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Проблематизация и целеполагание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тривиальна, цель неконкретна, задачи не связаны с целью.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и цель есть, но не полностью по SMART. Связь «проблема → цель → задачи» прослеживается не всегда.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Четкая причинно-следственная связь: Дефицит → Проблема → Цель (SMART) → 3-5 логичных задач.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3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Содержательное наполнение (деятельность)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не описана или сведена к общим фразам («наставник помогает»).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описана, но неравномерно или методы не соответствуют заявленному стилю обучения наставляемого.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детально и сбалансированно описана для обоих участников. Методы адекватны стилю обучения. Есть рефлексия и обратная связь.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4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Планирование взаимодействия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Расписания нет или оно формально (просто даты). Сроки нереалистичны.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Есть ≥6 встреч с темами, но цели размыты. Иные мероприятия названы, но не детализированы.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Календарно-тематический план по этапам. Каждая встреча имеет цель, содержание и микро-результат. Сроки реалистичны и согласованы с графиком предприятия.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5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Планируемые результаты и мониторинг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декларативны («станет лучше работать»). Критерии и мониторинг отсутствуют.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частично измеримы. Формы контроля названы, но инструменты диагностики не описаны.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в измеримых показателях. Разработаны конкретные инструменты диагностики (дневник, чек-листы, портфолио) и четкие критерии успешности.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6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и управление рисками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отсутствуют. Риски не идентифицированы.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Возможность коррекции упомянута, но без триггеров. Названы 1-2 риска без детальных мер реагирования.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Четко описаны триггеры адаптации и процедуры коррекции. Идентифицировано ≥2-3 рисков с оценкой вероятности и превентивными мерами.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7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Качество презентации и защиты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отсутствует, нечитабельна или слушатель не может обосновать решения.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структурирована, но аргументация не всегда опирается на данные кейса. Визуал перегружен текстом (&gt;40%).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полна, наглядна, профессионально оформлена. Слушатель уверенно обосновывает решения ссылками на кейс, НПА и методики.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8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ИТОГО: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Максимум: 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400" b="1" i="0">
                          <a:solidFill>
                            <a:srgbClr val="003373"/>
                          </a:solidFill>
                          <a:latin typeface="Montserrat"/>
                        </a:rPr>
                        <a:t>16 / 16</a:t>
                      </a:r>
                      <a:endParaRPr lang="ru-RU" sz="14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1579</Words>
  <Application>Microsoft Office PowerPoint</Application>
  <DocSecurity>0</DocSecurity>
  <PresentationFormat>Широкоэкранный</PresentationFormat>
  <Paragraphs>169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Montserrat</vt:lpstr>
      <vt:lpstr>Montserrat Black</vt:lpstr>
      <vt:lpstr>Symbol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STAL40</cp:lastModifiedBy>
  <cp:revision>63</cp:revision>
  <dcterms:created xsi:type="dcterms:W3CDTF">2026-09-30T04:28:49Z</dcterms:created>
  <dcterms:modified xsi:type="dcterms:W3CDTF">2026-10-22T10:11:26Z</dcterms:modified>
  <cp:category/>
  <dc:identifier/>
  <cp:contentStatus/>
  <dc:language/>
  <cp:version/>
</cp:coreProperties>
</file>