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  <a:prstDash val="dashDot"/>
            </a:ln>
          </a:left>
          <a:right>
            <a:ln w="12700">
              <a:solidFill>
                <a:schemeClr val="lt1"/>
              </a:solidFill>
              <a:prstDash val="dashDot"/>
            </a:ln>
          </a:right>
          <a:top>
            <a:ln w="12700">
              <a:solidFill>
                <a:schemeClr val="lt1"/>
              </a:solidFill>
              <a:prstDash val="dashDot"/>
            </a:ln>
          </a:top>
          <a:bottom>
            <a:ln w="12700">
              <a:solidFill>
                <a:schemeClr val="lt1"/>
              </a:solidFill>
              <a:prstDash val="dashDot"/>
            </a:ln>
          </a:bottom>
          <a:insideH>
            <a:ln w="12700">
              <a:solidFill>
                <a:schemeClr val="lt1"/>
              </a:solidFill>
              <a:prstDash val="dashDot"/>
            </a:ln>
          </a:insideH>
          <a:insideV>
            <a:ln w="12700">
              <a:solidFill>
                <a:schemeClr val="lt1"/>
              </a:solidFill>
              <a:prstDash val="dashDot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  <a:prstDash val="dashDot"/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  <a:prstDash val="dashDot"/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012ECD-51FC-41F1-AA8D-1B2483CD663E}" styleName="Light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accent1"/>
              </a:solidFill>
              <a:prstDash val="dashDot"/>
            </a:ln>
          </a:left>
          <a:right>
            <a:ln w="12700">
              <a:solidFill>
                <a:schemeClr val="accent1"/>
              </a:solidFill>
              <a:prstDash val="dashDot"/>
            </a:ln>
          </a:right>
          <a:top>
            <a:ln w="12700">
              <a:solidFill>
                <a:schemeClr val="accent1"/>
              </a:solidFill>
              <a:prstDash val="dashDot"/>
            </a:ln>
          </a:top>
          <a:bottom>
            <a:ln w="12700">
              <a:solidFill>
                <a:schemeClr val="accent1"/>
              </a:solidFill>
              <a:prstDash val="dashDot"/>
            </a:ln>
          </a:bottom>
          <a:insideH>
            <a:ln w="12700">
              <a:noFill/>
              <a:prstDash val="dashDot"/>
            </a:ln>
          </a:insideH>
          <a:insideV>
            <a:ln w="12700">
              <a:noFill/>
              <a:prstDash val="dashDot"/>
            </a:ln>
          </a:insideV>
        </a:tcBdr>
        <a:fill>
          <a:solidFill>
            <a:schemeClr val="lt1"/>
          </a:solidFill>
        </a:fill>
      </a:tcStyle>
    </a:wholeTbl>
    <a:band1H>
      <a:tcStyle>
        <a:tcBdr>
          <a:top>
            <a:ln w="12700">
              <a:solidFill>
                <a:schemeClr val="accent1"/>
              </a:solidFill>
              <a:prstDash val="dashDot"/>
            </a:ln>
          </a:top>
          <a:bottom>
            <a:ln w="12700">
              <a:solidFill>
                <a:schemeClr val="accent1"/>
              </a:solidFill>
              <a:prstDash val="dashDot"/>
            </a:ln>
          </a:bottom>
        </a:tcBdr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>
          <a:left>
            <a:ln w="12700">
              <a:solidFill>
                <a:schemeClr val="accent1"/>
              </a:solidFill>
              <a:prstDash val="dashDot"/>
            </a:ln>
          </a:left>
          <a:right>
            <a:ln w="12700">
              <a:solidFill>
                <a:schemeClr val="accent1"/>
              </a:solidFill>
              <a:prstDash val="dashDot"/>
            </a:ln>
          </a:right>
        </a:tcBdr>
      </a:tcStyle>
    </a:band1V>
    <a:band2V>
      <a:tcStyle>
        <a:tcBdr>
          <a:left>
            <a:ln w="12700">
              <a:solidFill>
                <a:schemeClr val="accent1"/>
              </a:solidFill>
              <a:prstDash val="dashDot"/>
            </a:ln>
          </a:left>
          <a:right>
            <a:ln w="12700">
              <a:solidFill>
                <a:schemeClr val="accent1"/>
              </a:solidFill>
              <a:prstDash val="dashDot"/>
            </a:ln>
          </a:right>
        </a:tcBdr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accent1"/>
              </a:solidFill>
              <a:prstDash val="dashDot"/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12700">
              <a:solidFill>
                <a:schemeClr val="accent1"/>
              </a:solidFill>
              <a:prstDash val="dashDot"/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06" y="6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B7D5A32-C47A-4F86-B0C0-37A5B399D2EA}" type="datetimeFigureOut">
              <a:rPr lang="ru-RU"/>
              <a:t>22.10.2026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926467C-1D48-4D05-AEFC-4B025DAFC8B2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1-б, 2-б, 3-а, 4-в, 5-а, 6-г, 7-б, 8-а, 9-б, 10-г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926467C-1D48-4D05-AEFC-4B025DAFC8B2}" type="slidenum">
              <a:rPr lang="ru-RU"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l" defTabSz="6096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701838" y="166692"/>
            <a:ext cx="312095" cy="3104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2204130" y="221658"/>
            <a:ext cx="881050" cy="2005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506885" y="161732"/>
            <a:ext cx="499780" cy="32040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6"/>
          <a:stretch/>
        </p:blipFill>
        <p:spPr bwMode="auto">
          <a:xfrm>
            <a:off x="1196864" y="171519"/>
            <a:ext cx="314775" cy="3008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701838" y="166692"/>
            <a:ext cx="312095" cy="3104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2204130" y="221658"/>
            <a:ext cx="881050" cy="2005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506885" y="161732"/>
            <a:ext cx="499780" cy="3204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6"/>
          <a:stretch/>
        </p:blipFill>
        <p:spPr bwMode="auto">
          <a:xfrm>
            <a:off x="1196864" y="171519"/>
            <a:ext cx="314775" cy="30083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lvl="0">
              <a:defRPr/>
            </a:lvl1pPr>
          </a:lstStyle>
          <a:p>
            <a:pPr lvl="0" indent="0">
              <a:buNone/>
              <a:defRPr/>
            </a:pPr>
            <a:r>
              <a:rPr lang="ru-RU" sz="1800" b="0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/>
          </a:p>
        </p:txBody>
      </p:sp>
      <p:sp>
        <p:nvSpPr>
          <p:cNvPr id="4" name="Текст 3"/>
          <p:cNvSpPr txBox="1"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lvl="0">
              <a:defRPr/>
            </a:lvl1pPr>
          </a:lstStyle>
          <a:p>
            <a:pPr marL="287881" lvl="0" indent="-215911">
              <a:lnSpc>
                <a:spcPct val="90000"/>
              </a:lnSpc>
              <a:spcBef>
                <a:spcPts val="93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/>
          </a:p>
          <a:p>
            <a:pPr marL="863643" lvl="1" indent="-323866">
              <a:lnSpc>
                <a:spcPct val="90000"/>
              </a:lnSpc>
              <a:spcBef>
                <a:spcPts val="1133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/>
          </a:p>
          <a:p>
            <a:pPr marL="1295465" lvl="2" indent="-287881">
              <a:lnSpc>
                <a:spcPct val="90000"/>
              </a:lnSpc>
              <a:spcBef>
                <a:spcPts val="80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1800" b="0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/>
          </a:p>
          <a:p>
            <a:pPr marL="1727286" lvl="3" indent="-215911">
              <a:lnSpc>
                <a:spcPct val="90000"/>
              </a:lnSpc>
              <a:spcBef>
                <a:spcPts val="533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1800" b="0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/>
          </a:p>
          <a:p>
            <a:pPr marL="2159108" lvl="4" indent="-215911">
              <a:lnSpc>
                <a:spcPct val="90000"/>
              </a:lnSpc>
              <a:spcBef>
                <a:spcPts val="26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/>
          </a:p>
          <a:p>
            <a:pPr marL="2591988" lvl="5" indent="-215911">
              <a:lnSpc>
                <a:spcPct val="90000"/>
              </a:lnSpc>
              <a:spcBef>
                <a:spcPts val="26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/>
          </a:p>
          <a:p>
            <a:pPr marL="3023809" lvl="6" indent="-215911">
              <a:lnSpc>
                <a:spcPct val="90000"/>
              </a:lnSpc>
              <a:spcBef>
                <a:spcPts val="26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lvl="0" indent="0" algn="l">
        <a:lnSpc>
          <a:spcPct val="90000"/>
        </a:lnSpc>
        <a:buNone/>
        <a:defRPr sz="4400">
          <a:solidFill>
            <a:schemeClr val="tx1"/>
          </a:solidFill>
          <a:latin typeface="Montserrat"/>
        </a:defRPr>
      </a:lvl1pPr>
    </p:titleStyle>
    <p:bodyStyle>
      <a:lvl1pPr marL="431822" lvl="0" indent="-323866" algn="l">
        <a:lnSpc>
          <a:spcPct val="90000"/>
        </a:lnSpc>
        <a:spcBef>
          <a:spcPts val="1400"/>
        </a:spcBef>
        <a:buClr>
          <a:srgbClr val="000000"/>
        </a:buClr>
        <a:buSzPct val="45000"/>
        <a:buFont typeface="Wingdings"/>
        <a:buChar char=""/>
        <a:defRPr sz="2800">
          <a:solidFill>
            <a:schemeClr val="tx1"/>
          </a:solidFill>
          <a:latin typeface="Montserrat"/>
        </a:defRPr>
      </a:lvl1pPr>
      <a:lvl2pPr marL="685834" lvl="0" indent="-228611" algn="l">
        <a:lnSpc>
          <a:spcPct val="90000"/>
        </a:lnSpc>
        <a:spcBef>
          <a:spcPts val="467"/>
        </a:spcBef>
        <a:buFont typeface="Arial"/>
        <a:buChar char="•"/>
        <a:defRPr sz="2400">
          <a:solidFill>
            <a:schemeClr val="tx1"/>
          </a:solidFill>
          <a:latin typeface="Arial"/>
        </a:defRPr>
      </a:lvl2pPr>
      <a:lvl3pPr marL="1143057" lvl="0" indent="-228611" algn="l">
        <a:lnSpc>
          <a:spcPct val="90000"/>
        </a:lnSpc>
        <a:spcBef>
          <a:spcPts val="467"/>
        </a:spcBef>
        <a:buFont typeface="Arial"/>
        <a:buChar char="•"/>
        <a:defRPr sz="2000">
          <a:solidFill>
            <a:schemeClr val="tx1"/>
          </a:solidFill>
          <a:latin typeface="Arial"/>
        </a:defRPr>
      </a:lvl3pPr>
      <a:lvl4pPr marL="1600280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4pPr>
      <a:lvl5pPr marL="2057502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5pPr>
      <a:lvl6pPr marL="2514726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6pPr>
      <a:lvl7pPr marL="2971949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7pPr>
      <a:lvl8pPr marL="3429171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8pPr>
      <a:lvl9pPr marL="3886394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9pPr>
    </p:bodyStyle>
    <p:otherStyle>
      <a:lvl1pPr marL="0" lvl="0" algn="l">
        <a:defRPr sz="1800">
          <a:solidFill>
            <a:schemeClr val="tx1"/>
          </a:solidFill>
          <a:latin typeface="Arial"/>
        </a:defRPr>
      </a:lvl1pPr>
      <a:lvl2pPr marL="457223" lvl="0" algn="l">
        <a:defRPr sz="1800">
          <a:solidFill>
            <a:schemeClr val="tx1"/>
          </a:solidFill>
          <a:latin typeface="Arial"/>
        </a:defRPr>
      </a:lvl2pPr>
      <a:lvl3pPr marL="914446" lvl="0" algn="l">
        <a:defRPr sz="1800">
          <a:solidFill>
            <a:schemeClr val="tx1"/>
          </a:solidFill>
          <a:latin typeface="Arial"/>
        </a:defRPr>
      </a:lvl3pPr>
      <a:lvl4pPr marL="1371669" lvl="0" algn="l">
        <a:defRPr sz="1800">
          <a:solidFill>
            <a:schemeClr val="tx1"/>
          </a:solidFill>
          <a:latin typeface="Arial"/>
        </a:defRPr>
      </a:lvl4pPr>
      <a:lvl5pPr marL="1828891" lvl="0" algn="l">
        <a:defRPr sz="1800">
          <a:solidFill>
            <a:schemeClr val="tx1"/>
          </a:solidFill>
          <a:latin typeface="Arial"/>
        </a:defRPr>
      </a:lvl5pPr>
      <a:lvl6pPr marL="2286114" lvl="0" algn="l">
        <a:defRPr sz="1800">
          <a:solidFill>
            <a:schemeClr val="tx1"/>
          </a:solidFill>
          <a:latin typeface="Arial"/>
        </a:defRPr>
      </a:lvl6pPr>
      <a:lvl7pPr marL="2743337" lvl="0" algn="l">
        <a:defRPr sz="1800">
          <a:solidFill>
            <a:schemeClr val="tx1"/>
          </a:solidFill>
          <a:latin typeface="Arial"/>
        </a:defRPr>
      </a:lvl7pPr>
      <a:lvl8pPr marL="3200560" lvl="0" algn="l">
        <a:defRPr sz="1800">
          <a:solidFill>
            <a:schemeClr val="tx1"/>
          </a:solidFill>
          <a:latin typeface="Arial"/>
        </a:defRPr>
      </a:lvl8pPr>
      <a:lvl9pPr marL="3657783" lvl="0" algn="l">
        <a:defRPr sz="1800">
          <a:solidFill>
            <a:schemeClr val="tx1"/>
          </a:solidFill>
          <a:latin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disk.yandex.ru/i/VweF7iAmCpf-sQ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>
            <a:alpha val="87999"/>
          </a:srgb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 bwMode="auto">
          <a:xfrm>
            <a:off x="894715" y="603285"/>
            <a:ext cx="6903292" cy="857876"/>
            <a:chOff x="1390907" y="660496"/>
            <a:chExt cx="4637639" cy="576322"/>
          </a:xfrm>
        </p:grpSpPr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3540295" y="669418"/>
              <a:ext cx="561372" cy="558478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4443781" y="768285"/>
              <a:ext cx="1584765" cy="360744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1390907" y="660496"/>
              <a:ext cx="898966" cy="576322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2631987" y="678099"/>
              <a:ext cx="566194" cy="541116"/>
            </a:xfrm>
            <a:prstGeom prst="rect">
              <a:avLst/>
            </a:prstGeom>
          </p:spPr>
        </p:pic>
      </p:grpSp>
      <p:sp>
        <p:nvSpPr>
          <p:cNvPr id="11" name="Прямоугольник 10"/>
          <p:cNvSpPr/>
          <p:nvPr/>
        </p:nvSpPr>
        <p:spPr bwMode="auto">
          <a:xfrm>
            <a:off x="782334" y="1818164"/>
            <a:ext cx="8178786" cy="644877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/>
          <a:lstStyle>
            <a:lvl1pPr lvl="0">
              <a:defRPr/>
            </a:lvl1pPr>
          </a:lstStyle>
          <a:p>
            <a:pPr marL="0" marR="0" lvl="0" indent="0" algn="l" defTabSz="6096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FFFFFF"/>
                </a:solidFill>
                <a:latin typeface="Montserrat"/>
              </a:rPr>
              <a:t>«ТЕХНОЛОГИЧЕСКИЙ ФОРПОСТ: </a:t>
            </a:r>
            <a:endParaRPr/>
          </a:p>
          <a:p>
            <a:pPr marL="0" marR="0" lvl="0" indent="0" algn="l" defTabSz="6096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FFFFFF"/>
                </a:solidFill>
                <a:latin typeface="Montserrat"/>
              </a:rPr>
              <a:t> НАСТАВНИЧЕСТВО НА ПРОИЗВОДСТВЕ»</a:t>
            </a:r>
            <a:endParaRPr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782334" y="2710505"/>
            <a:ext cx="9436840" cy="2740726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/>
          <a:lstStyle>
            <a:lvl1pPr lvl="0">
              <a:defRPr/>
            </a:lvl1pPr>
          </a:lstStyle>
          <a:p>
            <a:pPr marL="0" marR="0" lvl="0" indent="0" algn="l" defTabSz="6096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b="1" i="0" u="none" strike="noStrike" cap="none" spc="0" dirty="0">
                <a:ln>
                  <a:noFill/>
                </a:ln>
                <a:solidFill>
                  <a:srgbClr val="FFFFFF"/>
                </a:solidFill>
                <a:latin typeface="Montserrat"/>
              </a:rPr>
              <a:t>ИТОГОВАЯ АТТЕСТАЦИОННАЯ РАБОТА</a:t>
            </a:r>
            <a:endParaRPr dirty="0"/>
          </a:p>
          <a:p>
            <a:pPr lvl="0" defTabSz="609630">
              <a:defRPr/>
            </a:pPr>
            <a:endParaRPr lang="ru-RU" sz="2800" b="1" dirty="0">
              <a:solidFill>
                <a:srgbClr val="FFFFFF"/>
              </a:solidFill>
              <a:latin typeface="Montserrat"/>
            </a:endParaRPr>
          </a:p>
          <a:p>
            <a:pPr lvl="0" defTabSz="609630">
              <a:defRPr/>
            </a:pPr>
            <a:r>
              <a:rPr lang="ru-RU" sz="2400" b="1" i="0" u="none" strike="noStrike" cap="none" spc="0" dirty="0">
                <a:ln>
                  <a:noFill/>
                </a:ln>
                <a:solidFill>
                  <a:srgbClr val="FFFFFF"/>
                </a:solidFill>
                <a:latin typeface="Montserrat"/>
              </a:rPr>
              <a:t>Слушатель: Харитонов Денис Владиславович</a:t>
            </a:r>
            <a:endParaRPr lang="ru-RU" dirty="0"/>
          </a:p>
          <a:p>
            <a:pPr lvl="0" defTabSz="609630">
              <a:defRPr/>
            </a:pPr>
            <a:r>
              <a:rPr lang="ru-RU" sz="2400" b="1" dirty="0">
                <a:solidFill>
                  <a:srgbClr val="FFFFFF"/>
                </a:solidFill>
                <a:latin typeface="Montserrat"/>
              </a:rPr>
              <a:t>Предприятие: ООО «</a:t>
            </a:r>
            <a:r>
              <a:rPr lang="ru-RU" sz="2400" b="1" dirty="0" err="1">
                <a:solidFill>
                  <a:srgbClr val="FFFFFF"/>
                </a:solidFill>
                <a:latin typeface="Montserrat"/>
              </a:rPr>
              <a:t>Солнцевский</a:t>
            </a:r>
            <a:r>
              <a:rPr lang="ru-RU" sz="2400" b="1" dirty="0">
                <a:solidFill>
                  <a:srgbClr val="FFFFFF"/>
                </a:solidFill>
                <a:latin typeface="Montserrat"/>
              </a:rPr>
              <a:t> Угольный Разрез»</a:t>
            </a:r>
            <a:endParaRPr lang="ru-RU" dirty="0"/>
          </a:p>
          <a:p>
            <a:pPr lvl="0" defTabSz="609630">
              <a:defRPr/>
            </a:pPr>
            <a:r>
              <a:rPr lang="ru-RU" sz="2400" b="1" dirty="0">
                <a:solidFill>
                  <a:srgbClr val="FFFFFF"/>
                </a:solidFill>
                <a:latin typeface="Montserrat"/>
              </a:rPr>
              <a:t>Регион: Сахалинская Область</a:t>
            </a:r>
            <a:endParaRPr lang="ru-RU" dirty="0"/>
          </a:p>
          <a:p>
            <a:pPr lvl="0" defTabSz="609630">
              <a:defRPr/>
            </a:pPr>
            <a:r>
              <a:rPr lang="ru-RU" sz="2400" b="1" dirty="0">
                <a:solidFill>
                  <a:srgbClr val="FFFFFF"/>
                </a:solidFill>
                <a:latin typeface="Montserrat"/>
              </a:rPr>
              <a:t>Площадка очного обучения: Нижний Новгород</a:t>
            </a:r>
            <a:endParaRPr dirty="0"/>
          </a:p>
          <a:p>
            <a:pPr lvl="0" defTabSz="609630">
              <a:defRPr/>
            </a:pPr>
            <a:endParaRPr lang="ru-RU" sz="2400" b="1" i="0" u="none" strike="noStrike" cap="all" spc="0" dirty="0">
              <a:ln>
                <a:noFill/>
              </a:ln>
              <a:solidFill>
                <a:srgbClr val="FFFFFF"/>
              </a:solidFill>
              <a:latin typeface="Montserrat"/>
            </a:endParaRPr>
          </a:p>
          <a:p>
            <a:pPr lvl="0" defTabSz="609630">
              <a:defRPr/>
            </a:pPr>
            <a:r>
              <a:rPr lang="ru-RU" b="1" i="0" u="none" strike="noStrike" cap="all" spc="0" dirty="0">
                <a:ln>
                  <a:noFill/>
                </a:ln>
                <a:solidFill>
                  <a:srgbClr val="FFFFFF"/>
                </a:solidFill>
                <a:latin typeface="Montserrat"/>
              </a:rPr>
              <a:t>ДАТА ЗАЩИТЫ: 08.10.2026</a:t>
            </a:r>
            <a:endParaRPr lang="ru-RU" i="1" u="none" strike="noStrike" cap="all" spc="0" dirty="0">
              <a:ln>
                <a:noFill/>
              </a:ln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49969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u="sng" cap="all">
                <a:solidFill>
                  <a:srgbClr val="003373"/>
                </a:solidFill>
                <a:latin typeface="Montserrat Black"/>
                <a:hlinkClick r:id="rId2" tooltip="https://disk.yandex.ru/i/VweF7iAmCpf-sQ"/>
              </a:rPr>
              <a:t>ПОРТРЕТ НАСТАВЛЯЕМОГО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pic>
        <p:nvPicPr>
          <p:cNvPr id="519294955" name="Рисунок 51929495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107010" y="4754944"/>
            <a:ext cx="1381123" cy="92720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8897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Проблематизация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(описание профессионального дефицита / производственной задачи, которую решает наставничество)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6485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ЦЕЛЬ ПРОГРАММЫ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(привязана к выявленному дефициту)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46966" y="2713551"/>
            <a:ext cx="41410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Задачи ПРОГРАММЫ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446966" y="3244334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(3-5 конкретных задач, обеспечивающих достижение цели)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70380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Результаты входной диагностики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(интерпретация данных кейса: что сформировано, что требует развития)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80588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Содержание деятельности наставника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(методы, формы, виды работы наставника; частота и форматы взаимодействия)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88263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Содержание деятельности наставляемого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(задания, упражнения, самостоятельная работа, рефлексивные практики)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0721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Сроки и этапы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(календарный план с выделением адаптационного, основного и завершающего этапов)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82331" y="1901752"/>
          <a:ext cx="11227337" cy="378459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23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06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8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Этап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  <a:ea typeface="Calibri"/>
                          <a:cs typeface="Times New Roman"/>
                        </a:rPr>
                        <a:t>Цель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>
                          <a:latin typeface="Montserrat"/>
                        </a:rPr>
                        <a:t>Срок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>
                        <a:latin typeface="Montserrat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5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Адаптационный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5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Основной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5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Завершающий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63339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Расписание и тематика встреч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(не менее 6 тематических встреч)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7220" y="1881811"/>
          <a:ext cx="11092448" cy="43780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6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4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0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3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109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60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№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Тема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  <a:ea typeface="Calibri"/>
                          <a:cs typeface="Times New Roman"/>
                        </a:rPr>
                        <a:t>Цель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Дата</a:t>
                      </a:r>
                      <a:endParaRPr lang="ru-RU" sz="1200">
                        <a:latin typeface="Montserrat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</a:rPr>
                        <a:t>Участники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1.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2.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3.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4.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5.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6.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5248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План иных мероприятий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(производственные экскурсии, ротация, проектные задания, участие в совещаниях и т. п.)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17220" y="1881811"/>
          <a:ext cx="11092448" cy="43780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6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5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12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108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60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№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Название и формат мероприятия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  <a:ea typeface="Calibri"/>
                          <a:cs typeface="Times New Roman"/>
                        </a:rPr>
                        <a:t>Цель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Дата</a:t>
                      </a:r>
                      <a:endParaRPr lang="ru-RU" sz="1200">
                        <a:latin typeface="Montserrat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</a:rPr>
                        <a:t>Участники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1.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2.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3.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4.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5.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6.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endParaRPr lang="ru-RU" sz="1200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5248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Планируемые результаты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(измеримые показатели для наставляемого и для предприятия)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82107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Механизмы мониторинга и адаптации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(промежуточная диагностика, критерии корректировки программы)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99337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Ожидаемые риски и способы их минимизации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(не менее 2 рисков с описанием превентивных мер)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9857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ОСНОВНЫЕ ВЫВОДЫ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1676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ru-RU">
                <a:latin typeface="Montserrat Black"/>
              </a:rPr>
              <a:t>1.</a:t>
            </a:r>
            <a:endParaRPr/>
          </a:p>
          <a:p>
            <a:pPr>
              <a:lnSpc>
                <a:spcPct val="200000"/>
              </a:lnSpc>
              <a:defRPr/>
            </a:pPr>
            <a:r>
              <a:rPr lang="ru-RU">
                <a:latin typeface="Montserrat Black"/>
              </a:rPr>
              <a:t>2.</a:t>
            </a:r>
            <a:endParaRPr/>
          </a:p>
          <a:p>
            <a:pPr>
              <a:lnSpc>
                <a:spcPct val="200000"/>
              </a:lnSpc>
              <a:defRPr/>
            </a:pPr>
            <a:r>
              <a:rPr lang="ru-RU">
                <a:latin typeface="Montserrat Black"/>
              </a:rPr>
              <a:t>3.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46966" y="3107904"/>
            <a:ext cx="45181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ПЕРЕЧЕНЬ ИСТОЧНИКОВ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446966" y="3638687"/>
            <a:ext cx="10839028" cy="2784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ru-RU">
                <a:latin typeface="Montserrat Black"/>
              </a:rPr>
              <a:t>1.</a:t>
            </a:r>
            <a:endParaRPr/>
          </a:p>
          <a:p>
            <a:pPr>
              <a:lnSpc>
                <a:spcPct val="200000"/>
              </a:lnSpc>
              <a:defRPr/>
            </a:pPr>
            <a:r>
              <a:rPr lang="ru-RU">
                <a:latin typeface="Montserrat Black"/>
              </a:rPr>
              <a:t>2.</a:t>
            </a:r>
            <a:endParaRPr/>
          </a:p>
          <a:p>
            <a:pPr>
              <a:lnSpc>
                <a:spcPct val="200000"/>
              </a:lnSpc>
              <a:defRPr/>
            </a:pPr>
            <a:r>
              <a:rPr lang="ru-RU">
                <a:latin typeface="Montserrat Black"/>
              </a:rPr>
              <a:t>3.</a:t>
            </a:r>
            <a:endParaRPr/>
          </a:p>
          <a:p>
            <a:pPr>
              <a:lnSpc>
                <a:spcPct val="200000"/>
              </a:lnSpc>
              <a:defRPr/>
            </a:pPr>
            <a:r>
              <a:rPr lang="ru-RU">
                <a:latin typeface="Montserrat Black"/>
              </a:rPr>
              <a:t>4.</a:t>
            </a:r>
            <a:endParaRPr/>
          </a:p>
          <a:p>
            <a:pPr>
              <a:lnSpc>
                <a:spcPct val="200000"/>
              </a:lnSpc>
              <a:defRPr/>
            </a:pPr>
            <a:r>
              <a:rPr lang="ru-RU">
                <a:latin typeface="Montserrat Black"/>
              </a:rPr>
              <a:t>5.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99122" y="764689"/>
            <a:ext cx="5695790" cy="603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30">
              <a:lnSpc>
                <a:spcPct val="110000"/>
              </a:lnSpc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Самооценка по критериям</a:t>
            </a:r>
            <a:endParaRPr lang="en-US" sz="3200" b="1" cap="all">
              <a:solidFill>
                <a:srgbClr val="00337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99122" y="1368443"/>
            <a:ext cx="11194475" cy="274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sz="1200" i="1">
                <a:latin typeface="Montserrat"/>
              </a:rPr>
              <a:t>Честно оцените свою работу по 8 критериям. Максимум – 2 балла за критерий. Для получения «Зачтено» нужно набрать минимум 11 баллов.</a:t>
            </a:r>
            <a:endParaRPr sz="140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1500" y="1695973"/>
          <a:ext cx="11591924" cy="4993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2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56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58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37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30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022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№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Критерий оценивания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0 баллов (Риск провала)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1 балл (Есть недочеты)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2 балла (Отлично)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Моя оценка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Анализ диагностики и персонализация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Диагностика переписана из кейса без интерпретации. Программа выглядит как шаблон.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Диагностика интерпретирована, но персонализация частичная (не все элементы подстроены под наставляемого).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Глубокий анализ. Индивидуальная траектория выстроена системно на основе стиля обучения, мотивации и темпа. Программа уникальна для этого кейса.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0 / 1 / 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Учет специфики предприятия и отрасли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Специфика не отражена. Программа универсальна для любого завода. Нет ссылок на профстандарты.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Отрасль названа, оборудование упомянуто, но связь с содержанием наставничества слабая.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Программа глубоко интегрирована в производственный контекст (тех. цикл, безопасность, график). Профстандарты являются структурообразующими.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0 / 1 / 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93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Проблематизация и целеполагание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Проблема тривиальна, цель неконкретна, задачи не связаны с целью.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Проблема и цель есть, но не полностью по SMART. Связь «проблема → цель → задачи» прослеживается не всегда.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Четкая причинно-следственная связь: Дефицит → Проблема → Цель (SMART) → 3-5 логичных задач.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0 / 1 / 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Содержательное наполнение (деятельность)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Деятельность не описана или сведена к общим фразам («наставник помогает»).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Деятельность описана, но неравномерно или методы не соответствуют заявленному стилю обучения наставляемого.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Деятельность детально и сбалансированно описана для обоих участников. Методы адекватны стилю обучения. Есть рефлексия и обратная связь.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0 / 1 / 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22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Планирование взаимодействия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Расписания нет или оно формально (просто даты). Сроки нереалистичны.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Есть ≥6 встреч с темами, но цели размыты. Иные мероприятия названы, но не детализированы.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Календарно-тематический план по этапам. Каждая встреча имеет цель, содержание и микро-результат. Сроки реалистичны и согласованы с графиком предприятия.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0 / 1 / 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22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Планируемые результаты и мониторинг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Результаты декларативны («станет лучше работать»). Критерии и мониторинг отсутствуют.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Результаты частично измеримы. Формы контроля названы, но инструменты диагностики не описаны.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Результаты в измеримых показателях. Разработаны конкретные инструменты диагностики (дневник, чек-листы, портфолио) и четкие критерии успешности.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0 / 1 / 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Механизмы адаптации и управление рисками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Механизмы адаптации отсутствуют. Риски не идентифицированы.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Возможность коррекции упомянута, но без триггеров. Названы 1-2 риска без детальных мер реагирования.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Четко описаны триггеры адаптации и процедуры коррекции. Идентифицировано ≥2-3 рисков с оценкой вероятности и превентивными мерами.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0 / 1 / 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Качество презентации и защиты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Презентация отсутствует, нечитабельна или слушатель не может обосновать решения.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Презентация структурирована, но аргументация не всегда опирается на данные кейса. Визуал перегружен текстом (&gt;40%).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Презентация полна, наглядна, профессионально оформлена. Слушатель уверенно обосновывает решения ссылками на кейс, НПА и методики.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0 / 1 / 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586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ИТОГО: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Максимум: 16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____ / 16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Прямоугольник: скругленные углы 7"/>
          <p:cNvSpPr/>
          <p:nvPr/>
        </p:nvSpPr>
        <p:spPr bwMode="auto">
          <a:xfrm rot="513668">
            <a:off x="10383078" y="937742"/>
            <a:ext cx="1537252" cy="318052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/>
              <a:t>УДАЛИТЬ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69060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Что гарантированно снизит балл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164960"/>
            <a:ext cx="10839028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ru-RU" i="1">
                <a:latin typeface="Montserrat Black"/>
              </a:rPr>
              <a:t>Если вы нашли у себя эти ошибки, срочно исправьте их перед сдачей:</a:t>
            </a:r>
            <a:endParaRPr/>
          </a:p>
          <a:p>
            <a:pPr>
              <a:defRPr/>
            </a:pPr>
            <a:r>
              <a:rPr lang="ru-RU">
                <a:latin typeface="Montserrat Black"/>
              </a:rPr>
              <a:t>1. </a:t>
            </a:r>
            <a:r>
              <a:rPr lang="ru-RU" b="1">
                <a:latin typeface="Montserrat Black"/>
              </a:rPr>
              <a:t>Отсутствие причинно-следственной связи: </a:t>
            </a:r>
            <a:r>
              <a:rPr lang="ru-RU">
                <a:latin typeface="Montserrat Black"/>
              </a:rPr>
              <a:t>Вы выбрали метод «VR-тренажер» для наставляемого, у которого в кейсе указан стиль обучения «только практическая работа руками» или «низкая цифровая грамотность», и вы это не обосновали.</a:t>
            </a:r>
            <a:endParaRPr/>
          </a:p>
          <a:p>
            <a:pPr>
              <a:defRPr/>
            </a:pPr>
            <a:endParaRPr lang="ru-RU" sz="800">
              <a:latin typeface="Montserrat Black"/>
            </a:endParaRPr>
          </a:p>
          <a:p>
            <a:pPr>
              <a:defRPr/>
            </a:pPr>
            <a:r>
              <a:rPr lang="ru-RU">
                <a:latin typeface="Montserrat Black"/>
              </a:rPr>
              <a:t>2. </a:t>
            </a:r>
            <a:r>
              <a:rPr lang="ru-RU" b="1">
                <a:latin typeface="Montserrat Black"/>
              </a:rPr>
              <a:t>Декларативные цели: </a:t>
            </a:r>
            <a:r>
              <a:rPr lang="ru-RU">
                <a:latin typeface="Montserrat Black"/>
              </a:rPr>
              <a:t>использование словосочетаний «повысить уровень», «улучшить качество», «стать профессионалом» без цифр, сроков и конкретных операций.</a:t>
            </a:r>
            <a:endParaRPr/>
          </a:p>
          <a:p>
            <a:pPr>
              <a:defRPr/>
            </a:pPr>
            <a:endParaRPr lang="ru-RU" sz="900">
              <a:latin typeface="Montserrat Black"/>
            </a:endParaRPr>
          </a:p>
          <a:p>
            <a:pPr>
              <a:defRPr/>
            </a:pPr>
            <a:r>
              <a:rPr lang="ru-RU">
                <a:latin typeface="Montserrat Black"/>
              </a:rPr>
              <a:t>3. </a:t>
            </a:r>
            <a:r>
              <a:rPr lang="ru-RU" b="1">
                <a:latin typeface="Montserrat Black"/>
              </a:rPr>
              <a:t>Игнорирование дефицитов: </a:t>
            </a:r>
            <a:r>
              <a:rPr lang="ru-RU">
                <a:latin typeface="Montserrat Black"/>
              </a:rPr>
              <a:t>в кейсе указано, что наставляемый боится совершить ошибку, а в программе нет ни одного мероприятия по психологической поддержке или созданию безопасной среды.</a:t>
            </a:r>
            <a:endParaRPr/>
          </a:p>
          <a:p>
            <a:pPr>
              <a:defRPr/>
            </a:pPr>
            <a:endParaRPr lang="ru-RU" sz="900">
              <a:latin typeface="Montserrat Black"/>
            </a:endParaRPr>
          </a:p>
          <a:p>
            <a:pPr>
              <a:defRPr/>
            </a:pPr>
            <a:r>
              <a:rPr lang="ru-RU">
                <a:latin typeface="Montserrat Black"/>
              </a:rPr>
              <a:t>4. </a:t>
            </a:r>
            <a:r>
              <a:rPr lang="ru-RU" b="1">
                <a:latin typeface="Montserrat Black"/>
              </a:rPr>
              <a:t>Нереалистичный график: </a:t>
            </a:r>
            <a:r>
              <a:rPr lang="ru-RU">
                <a:latin typeface="Montserrat Black"/>
              </a:rPr>
              <a:t>запланированы встречи каждый день по 2 часа на действующем производственном участке без учета графика сменности или простоев.</a:t>
            </a:r>
            <a:endParaRPr/>
          </a:p>
          <a:p>
            <a:pPr>
              <a:defRPr/>
            </a:pPr>
            <a:endParaRPr lang="ru-RU" sz="900">
              <a:latin typeface="Montserrat Black"/>
            </a:endParaRPr>
          </a:p>
          <a:p>
            <a:pPr>
              <a:defRPr/>
            </a:pPr>
            <a:r>
              <a:rPr lang="ru-RU">
                <a:latin typeface="Montserrat Black"/>
              </a:rPr>
              <a:t>5. </a:t>
            </a:r>
            <a:r>
              <a:rPr lang="ru-RU" b="1">
                <a:latin typeface="Montserrat Black"/>
              </a:rPr>
              <a:t>Копирование из кейса: </a:t>
            </a:r>
            <a:r>
              <a:rPr lang="ru-RU">
                <a:latin typeface="Montserrat Black"/>
              </a:rPr>
              <a:t>раздел «Результаты входной диагностики» дословно скопирован из текста задания без вашего профессионального комментария («Это означает, что...», «Следовательно, нам нужно...»).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sp>
        <p:nvSpPr>
          <p:cNvPr id="7" name="Прямоугольник: скругленные углы 6"/>
          <p:cNvSpPr/>
          <p:nvPr/>
        </p:nvSpPr>
        <p:spPr bwMode="auto">
          <a:xfrm rot="513668">
            <a:off x="10383078" y="937742"/>
            <a:ext cx="1537252" cy="318052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/>
              <a:t>УДАЛИТЬ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77556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Рекомендация перед загрузкой в сдо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63740"/>
            <a:ext cx="10839028" cy="2784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ru-RU">
                <a:latin typeface="Montserrat Black"/>
              </a:rPr>
              <a:t>1. Сохраните презентацию в формате PDF (как того требует программа).</a:t>
            </a:r>
            <a:endParaRPr/>
          </a:p>
          <a:p>
            <a:pPr>
              <a:lnSpc>
                <a:spcPct val="200000"/>
              </a:lnSpc>
              <a:defRPr/>
            </a:pPr>
            <a:r>
              <a:rPr lang="ru-RU">
                <a:latin typeface="Montserrat Black"/>
              </a:rPr>
              <a:t>2. Откройте этот PDF-файл и пролистайте его, проверяя, не «поехала» ли верстка и читаемы ли все таблицы.</a:t>
            </a:r>
            <a:endParaRPr/>
          </a:p>
          <a:p>
            <a:pPr>
              <a:lnSpc>
                <a:spcPct val="200000"/>
              </a:lnSpc>
              <a:defRPr/>
            </a:pPr>
            <a:r>
              <a:rPr lang="ru-RU">
                <a:latin typeface="Montserrat Black"/>
              </a:rPr>
              <a:t>3. Проговорите свою защиту вслух с таймером (7–10 минут). Если вы укладываетесь в время и можете ответить на вопрос «Почему вы выбрали именно эти метод/форму/вид?» ссылкой на конкретную строку кейса — ваша работа готова к сдаче на «Зачтено»!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46968" y="4760781"/>
            <a:ext cx="113408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Успешной сдачи работы!</a:t>
            </a:r>
            <a:endParaRPr/>
          </a:p>
          <a:p>
            <a:pPr algn="ctr"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У вас всё получится!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6" name="Прямоугольник: скругленные углы 5"/>
          <p:cNvSpPr/>
          <p:nvPr/>
        </p:nvSpPr>
        <p:spPr bwMode="auto">
          <a:xfrm rot="513668">
            <a:off x="10383078" y="937742"/>
            <a:ext cx="1537252" cy="318052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/>
              <a:t>УДАЛИТЬ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Liberation Sans"/>
        <a:cs typeface="Liberation Sans"/>
      </a:majorFont>
      <a:minorFont>
        <a:latin typeface="Calibri"/>
        <a:ea typeface="Liberation Sans"/>
        <a:cs typeface="Liberation Sans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1579</Words>
  <Application>Microsoft Office PowerPoint</Application>
  <DocSecurity>0</DocSecurity>
  <PresentationFormat>Широкоэкранный</PresentationFormat>
  <Paragraphs>169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Montserrat</vt:lpstr>
      <vt:lpstr>Montserrat Black</vt:lpstr>
      <vt:lpstr>Symbol</vt:lpstr>
      <vt:lpstr>Wingdings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cp:keywords/>
  <dc:description/>
  <cp:lastModifiedBy>STAL40</cp:lastModifiedBy>
  <cp:revision>63</cp:revision>
  <dcterms:created xsi:type="dcterms:W3CDTF">2026-09-30T04:28:49Z</dcterms:created>
  <dcterms:modified xsi:type="dcterms:W3CDTF">2026-10-22T10:11:26Z</dcterms:modified>
  <cp:category/>
  <dc:identifier/>
  <cp:contentStatus/>
  <dc:language/>
  <cp:version/>
</cp:coreProperties>
</file>