
<file path=[Content_Types].xml><?xml version="1.0" encoding="utf-8"?>
<ns0:Types xmlns:ns0="http://schemas.openxmlformats.org/package/2006/content-types">
  <ns0:Default Extension="png" ContentType="image/png"/>
  <ns0:Default Extension="rels" ContentType="application/vnd.openxmlformats-package.relationships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14.xml" ContentType="application/vnd.openxmlformats-officedocument.presentationml.slide+xml"/>
  <ns0:Override PartName="/ppt/slides/slide15.xml" ContentType="application/vnd.openxmlformats-officedocument.presentationml.slide+xml"/>
  <ns0:Override PartName="/ppt/notesMasters/notesMaster1.xml" ContentType="application/vnd.openxmlformats-officedocument.presentationml.notesMaster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theme/theme2.xml" ContentType="application/vnd.openxmlformats-officedocument.theme+xml"/>
  <ns0:Override PartName="/ppt/notesSlides/notesSlide1.xml" ContentType="application/vnd.openxmlformats-officedocument.presentationml.notesSlide+xml"/>
  <ns0:Override PartName="/docProps/core.xml" ContentType="application/vnd.openxmlformats-package.core-properties+xml"/>
  <ns0:Override PartName="/docProps/app.xml" ContentType="application/vnd.openxmlformats-officedocument.extended-properties+xml"/>
</ns0: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ns3="http://schemas.microsoft.com/office/powerpoint/2012/main" xmlns:p="http://schemas.openxmlformats.org/presentationml/2006/main" xmlns:r="http://schemas.openxmlformats.org/officeDocument/2006/relationships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ns3:sldGuideLst>
        <ns3:guide id="1" pos="3840">
          <ns3:clr>
            <a:srgbClr val="A4A3A4"/>
          </ns3:clr>
        </ns3:guide>
        <ns3:guide id="2" orient="horz" pos="2160">
          <ns3:clr>
            <a:srgbClr val="A4A3A4"/>
          </ns3:clr>
        </ns3:guide>
      </ns3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012ECD-51FC-41F1-AA8D-1B2483CD663E}" styleName="Light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  <a:insideH>
            <a:ln w="12700">
              <a:noFill/>
              <a:prstDash val="dashDot"/>
            </a:ln>
          </a:insideH>
          <a:insideV>
            <a:ln w="12700">
              <a:noFill/>
              <a:prstDash val="dashDot"/>
            </a:ln>
          </a:insideV>
        </a:tcBdr>
        <a:fill>
          <a:solidFill>
            <a:schemeClr val="lt1"/>
          </a:solidFill>
        </a:fill>
      </a:tcStyle>
    </a:wholeTbl>
    <a:band1H>
      <a:tcStyle>
        <a:tcBdr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</a:tcBdr>
      </a:tcStyle>
    </a:band1V>
    <a:band2V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</a:tcBdr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1"/>
              </a:solidFill>
              <a:prstDash val="dashDot"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?>
<ns0:Relationships xmlns:ns0="http://schemas.openxmlformats.org/package/2006/relationships"><ns0:Relationship Id="rId8" Type="http://schemas.openxmlformats.org/officeDocument/2006/relationships/slide" Target="slides/slide7.xml" /><ns0:Relationship Id="rId13" Type="http://schemas.openxmlformats.org/officeDocument/2006/relationships/slide" Target="slides/slide12.xml" /><ns0:Relationship Id="rId3" Type="http://schemas.openxmlformats.org/officeDocument/2006/relationships/slide" Target="slides/slide2.xml" /><ns0:Relationship Id="rId21" Type="http://schemas.openxmlformats.org/officeDocument/2006/relationships/viewProps" Target="viewProps.xml" /><ns0:Relationship Id="rId7" Type="http://schemas.openxmlformats.org/officeDocument/2006/relationships/slide" Target="slides/slide6.xml" /><ns0:Relationship Id="rId12" Type="http://schemas.openxmlformats.org/officeDocument/2006/relationships/slide" Target="slides/slide11.xml" /><ns0:Relationship Id="rId2" Type="http://schemas.openxmlformats.org/officeDocument/2006/relationships/slide" Target="slides/slide1.xml" /><ns0:Relationship Id="rId16" Type="http://schemas.openxmlformats.org/officeDocument/2006/relationships/slide" Target="slides/slide15.xml" /><ns0:Relationship Id="rId20" Type="http://schemas.openxmlformats.org/officeDocument/2006/relationships/presProps" Target="presProps.xml" /><ns0:Relationship Id="rId1" Type="http://schemas.openxmlformats.org/officeDocument/2006/relationships/slideMaster" Target="slideMasters/slideMaster1.xml" /><ns0:Relationship Id="rId6" Type="http://schemas.openxmlformats.org/officeDocument/2006/relationships/slide" Target="slides/slide5.xml" /><ns0:Relationship Id="rId11" Type="http://schemas.openxmlformats.org/officeDocument/2006/relationships/slide" Target="slides/slide10.xml" /><ns0:Relationship Id="rId5" Type="http://schemas.openxmlformats.org/officeDocument/2006/relationships/slide" Target="slides/slide4.xml" /><ns0:Relationship Id="rId15" Type="http://schemas.openxmlformats.org/officeDocument/2006/relationships/slide" Target="slides/slide14.xml" /><ns0:Relationship Id="rId23" Type="http://schemas.openxmlformats.org/officeDocument/2006/relationships/tableStyles" Target="tableStyles.xml" /><ns0:Relationship Id="rId10" Type="http://schemas.openxmlformats.org/officeDocument/2006/relationships/slide" Target="slides/slide9.xml" /><ns0:Relationship Id="rId19" Type="http://schemas.openxmlformats.org/officeDocument/2006/relationships/notesMaster" Target="notesMasters/notesMaster1.xml" /><ns0:Relationship Id="rId4" Type="http://schemas.openxmlformats.org/officeDocument/2006/relationships/slide" Target="slides/slide3.xml" /><ns0:Relationship Id="rId9" Type="http://schemas.openxmlformats.org/officeDocument/2006/relationships/slide" Target="slides/slide8.xml" /><ns0:Relationship Id="rId14" Type="http://schemas.openxmlformats.org/officeDocument/2006/relationships/slide" Target="slides/slide13.xml" /><ns0:Relationship Id="rId22" Type="http://schemas.openxmlformats.org/officeDocument/2006/relationships/theme" Target="theme/theme1.xml" /></ns0: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B7D5A32-C47A-4F86-B0C0-37A5B399D2EA}" type="datetimeFigureOut">
              <a:rPr lang="ru-RU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926467C-1D48-4D05-AEFC-4B025DAFC8B2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1-б, 2-б, 3-а, 4-в, 5-а, 6-г, 7-б, 8-а, 9-б, 10-г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926467C-1D48-4D05-AEFC-4B025DAFC8B2}" type="slidenum">
              <a:rPr lang="ru-RU"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701838" y="166692"/>
            <a:ext cx="312095" cy="3104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204130" y="221658"/>
            <a:ext cx="881050" cy="2005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885" y="161732"/>
            <a:ext cx="499780" cy="3204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196864" y="171519"/>
            <a:ext cx="314775" cy="3008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701838" y="166692"/>
            <a:ext cx="312095" cy="3104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204130" y="221658"/>
            <a:ext cx="881050" cy="2005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885" y="161732"/>
            <a:ext cx="499780" cy="320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196864" y="171519"/>
            <a:ext cx="314775" cy="30083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lvl="0">
              <a:defRPr/>
            </a:lvl1pPr>
          </a:lstStyle>
          <a:p>
            <a:pPr lvl="0" indent="0">
              <a:buNone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/>
          </a:p>
        </p:txBody>
      </p:sp>
      <p:sp>
        <p:nvSpPr>
          <p:cNvPr id="4" name="Текст 3"/>
          <p:cNvSpPr txBox="1"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lvl="0">
              <a:defRPr/>
            </a:lvl1pPr>
          </a:lstStyle>
          <a:p>
            <a:pPr marL="287881" lvl="0" indent="-215911">
              <a:lnSpc>
                <a:spcPct val="90000"/>
              </a:lnSpc>
              <a:spcBef>
                <a:spcPts val="93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/>
          </a:p>
          <a:p>
            <a:pPr marL="863643" lvl="1" indent="-323866">
              <a:lnSpc>
                <a:spcPct val="90000"/>
              </a:lnSpc>
              <a:spcBef>
                <a:spcPts val="1133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marL="1295465" lvl="2" indent="-287881"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marL="1727286" lvl="3" indent="-215911">
              <a:lnSpc>
                <a:spcPct val="90000"/>
              </a:lnSpc>
              <a:spcBef>
                <a:spcPts val="533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marL="2159108" lvl="4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marL="2591988" lvl="5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 marL="3023809" lvl="6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lvl="0" indent="0" algn="l">
        <a:lnSpc>
          <a:spcPct val="90000"/>
        </a:lnSpc>
        <a:buNone/>
        <a:defRPr sz="4400">
          <a:solidFill>
            <a:schemeClr val="tx1"/>
          </a:solidFill>
          <a:latin typeface="Montserrat"/>
        </a:defRPr>
      </a:lvl1pPr>
    </p:titleStyle>
    <p:bodyStyle>
      <a:lvl1pPr marL="431822" lvl="0" indent="-323866" algn="l">
        <a:lnSpc>
          <a:spcPct val="90000"/>
        </a:lnSpc>
        <a:spcBef>
          <a:spcPts val="1400"/>
        </a:spcBef>
        <a:buClr>
          <a:srgbClr val="000000"/>
        </a:buClr>
        <a:buSzPct val="45000"/>
        <a:buFont typeface="Wingdings"/>
        <a:buChar char=""/>
        <a:defRPr sz="2800">
          <a:solidFill>
            <a:schemeClr val="tx1"/>
          </a:solidFill>
          <a:latin typeface="Montserrat"/>
        </a:defRPr>
      </a:lvl1pPr>
      <a:lvl2pPr marL="685834" lvl="0" indent="-228611" algn="l">
        <a:lnSpc>
          <a:spcPct val="90000"/>
        </a:lnSpc>
        <a:spcBef>
          <a:spcPts val="467"/>
        </a:spcBef>
        <a:buFont typeface="Arial"/>
        <a:buChar char="•"/>
        <a:defRPr sz="2400">
          <a:solidFill>
            <a:schemeClr val="tx1"/>
          </a:solidFill>
          <a:latin typeface="Arial"/>
        </a:defRPr>
      </a:lvl2pPr>
      <a:lvl3pPr marL="1143057" lvl="0" indent="-228611" algn="l">
        <a:lnSpc>
          <a:spcPct val="90000"/>
        </a:lnSpc>
        <a:spcBef>
          <a:spcPts val="467"/>
        </a:spcBef>
        <a:buFont typeface="Arial"/>
        <a:buChar char="•"/>
        <a:defRPr sz="2000">
          <a:solidFill>
            <a:schemeClr val="tx1"/>
          </a:solidFill>
          <a:latin typeface="Arial"/>
        </a:defRPr>
      </a:lvl3pPr>
      <a:lvl4pPr marL="1600280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4pPr>
      <a:lvl5pPr marL="2057502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5pPr>
      <a:lvl6pPr marL="2514726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6pPr>
      <a:lvl7pPr marL="2971949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7pPr>
      <a:lvl8pPr marL="3429171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8pPr>
      <a:lvl9pPr marL="3886394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9pPr>
    </p:bodyStyle>
    <p:otherStyle>
      <a:lvl1pPr marL="0" lvl="0" algn="l">
        <a:defRPr sz="1800">
          <a:solidFill>
            <a:schemeClr val="tx1"/>
          </a:solidFill>
          <a:latin typeface="Arial"/>
        </a:defRPr>
      </a:lvl1pPr>
      <a:lvl2pPr marL="457223" lvl="0" algn="l">
        <a:defRPr sz="1800">
          <a:solidFill>
            <a:schemeClr val="tx1"/>
          </a:solidFill>
          <a:latin typeface="Arial"/>
        </a:defRPr>
      </a:lvl2pPr>
      <a:lvl3pPr marL="914446" lvl="0" algn="l">
        <a:defRPr sz="1800">
          <a:solidFill>
            <a:schemeClr val="tx1"/>
          </a:solidFill>
          <a:latin typeface="Arial"/>
        </a:defRPr>
      </a:lvl3pPr>
      <a:lvl4pPr marL="1371669" lvl="0" algn="l">
        <a:defRPr sz="1800">
          <a:solidFill>
            <a:schemeClr val="tx1"/>
          </a:solidFill>
          <a:latin typeface="Arial"/>
        </a:defRPr>
      </a:lvl4pPr>
      <a:lvl5pPr marL="1828891" lvl="0" algn="l">
        <a:defRPr sz="1800">
          <a:solidFill>
            <a:schemeClr val="tx1"/>
          </a:solidFill>
          <a:latin typeface="Arial"/>
        </a:defRPr>
      </a:lvl5pPr>
      <a:lvl6pPr marL="2286114" lvl="0" algn="l">
        <a:defRPr sz="1800">
          <a:solidFill>
            <a:schemeClr val="tx1"/>
          </a:solidFill>
          <a:latin typeface="Arial"/>
        </a:defRPr>
      </a:lvl6pPr>
      <a:lvl7pPr marL="2743337" lvl="0" algn="l">
        <a:defRPr sz="1800">
          <a:solidFill>
            <a:schemeClr val="tx1"/>
          </a:solidFill>
          <a:latin typeface="Arial"/>
        </a:defRPr>
      </a:lvl7pPr>
      <a:lvl8pPr marL="3200560" lvl="0" algn="l">
        <a:defRPr sz="1800">
          <a:solidFill>
            <a:schemeClr val="tx1"/>
          </a:solidFill>
          <a:latin typeface="Arial"/>
        </a:defRPr>
      </a:lvl8pPr>
      <a:lvl9pPr marL="3657783" lvl="0" algn="l">
        <a:defRPr sz="1800">
          <a:solidFill>
            <a:schemeClr val="tx1"/>
          </a:solidFill>
          <a:latin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isk.yandex.ru/i/VweF7iAmCpf-sQ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PhAnim="0">
  <p:cSld>
    <p:bg>
      <p:bgPr>
        <a:solidFill>
          <a:srgbClr val="FFFFFF">
            <a:alpha val="87999"/>
          </a:srgb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 bwMode="auto">
          <a:xfrm>
            <a:off x="894715" y="603285"/>
            <a:ext cx="6903292" cy="857876"/>
            <a:chOff x="1390907" y="660496"/>
            <a:chExt cx="4637639" cy="576322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3540295" y="669418"/>
              <a:ext cx="561372" cy="558478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4443781" y="768285"/>
              <a:ext cx="1584765" cy="360744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390907" y="660496"/>
              <a:ext cx="898966" cy="576322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2631987" y="678099"/>
              <a:ext cx="566194" cy="541116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 bwMode="auto">
          <a:xfrm>
            <a:off x="782334" y="1818164"/>
            <a:ext cx="8178786" cy="644877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>
              <a:defRPr/>
            </a:lvl1pPr>
          </a:lstStyle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"/>
              </a:rPr>
              <a:t>«ТЕХНОЛОГИЧЕСКИЙ ФОРПОСТ: </a:t>
            </a:r>
            <a:endParaRPr/>
          </a:p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"/>
              </a:rPr>
              <a:t> НАСТАВНИЧЕСТВО НА ПРОИЗВОДСТВЕ»</a:t>
            </a:r>
            <a:endParaRPr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782334" y="2710505"/>
            <a:ext cx="9436840" cy="2740726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>
              <a:defRPr/>
            </a:lvl1pPr>
          </a:lstStyle>
          <a:p>
            <a:pPr algn="l">
              <a:lnSpc>
                <a:spcPct val="115000"/>
              </a:lnSpc>
              <a:spcAft>
                <a:spcPts val="250"/>
              </a:spcAft>
              <a:defRPr/>
            </a:pPr>
            <a:r>
              <a:rPr lang="ru-RU" sz="2600" b="1" i="0">
                <a:solidFill>
                  <a:srgbClr val="FFFFFF"/>
                </a:solidFill>
                <a:latin typeface="Montserrat"/>
              </a:rPr>
              <a:t>ИТОГОВАЯ АТТЕСТАЦИОННАЯ РАБОТА</a:t>
            </a:r>
            <a:endParaRPr lang="ru-RU" sz="260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  <a:defRPr/>
            </a:pPr>
            <a:r>
              <a:rPr lang="ru-RU" sz="2200" b="1" i="0">
                <a:solidFill>
                  <a:srgbClr val="FFFFFF"/>
                </a:solidFill>
                <a:latin typeface="Montserrat"/>
              </a:rPr>
              <a:t>Слушатель: </a:t>
            </a:r>
            <a:r>
              <a:rPr lang="ru-RU" sz="2200" b="1" i="0">
                <a:solidFill>
                  <a:srgbClr val="FFFFFF"/>
                </a:solidFill>
                <a:latin typeface="Montserrat"/>
              </a:rPr>
              <a:t>Порошина Юлия Ивановна</a:t>
            </a:r>
            <a:endParaRPr lang="ru-RU" sz="2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Образовательная организация: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ГБПОУ «Донецкий политехнический колледж»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Базовое предприятие кейса: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ООО «Фирма "Руслан"» (Кейс № 21 «Инженер ПТО»)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Регион: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Донецкая Народная Республика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1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Площадка очного обучения: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Нижний Новгород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150"/>
              </a:spcBef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ДАТА ЗАЩИТЫ: 2026 г.</a:t>
            </a:r>
            <a:endParaRPr lang="ru-RU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4996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u="sng" cap="all">
                <a:solidFill>
                  <a:srgbClr val="003373"/>
                </a:solidFill>
                <a:latin typeface="Montserrat Black"/>
                <a:hlinkClick r:id="rId2" tooltip="https://disk.yandex.ru/i/VweF7iAmCpf-sQ"/>
              </a:rPr>
              <a:t>ПОРТРЕТ НАСТАВЛЯЕМОГО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pic>
        <p:nvPicPr>
          <p:cNvPr id="519294955" name="Рисунок 51929495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107010" y="4754944"/>
            <a:ext cx="1381123" cy="927209"/>
          </a:xfrm>
          <a:prstGeom prst="rect">
            <a:avLst/>
          </a:prstGeom>
        </p:spPr>
      </p:pic>
      <p:sp>
        <p:nvSpPr>
          <p:cNvPr id="25" name="Прямоугольник 2"/>
          <p:cNvSpPr/>
          <p:nvPr/>
        </p:nvSpPr>
        <p:spPr bwMode="auto">
          <a:xfrm>
            <a:off x="446966" y="1450000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Паспортные данные и производственный контекст: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Сотрудник: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Инженер производственно-технического отдела (ПТО), ООО «Фирма "Руслан"» (проектирование и строительство инфраструктурных объектов).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Образование и стаж: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Высшее строительное образование (бакалавр), стаж в должности — 1 год.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Функционал: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проверка сметной документации, ведение исполнительной документации (ИД), взаимодействие со строительным контролем (технадзором), закрытие форм КС-2, КС-3.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Психолого-педагогический и когнитивный профиль: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Стиль восприятия: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Визуал — наилучшим образом усваивает информацию через наглядные блок-схемы, цветовое кодирование статусов, канбан-доски, визуальные матрицы комплектации и образцы документов. Текстовые регламенты воспринимает трудно.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Личностные особенности: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Высокая скорость реакции, многозадачный, но склонен хвататься за все дела сразу («синдром распыления внимания»), теряет нить процесса, накапливает незавершенные дела и испытывает стресс от бумажного хаоса.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Мотивационный вектор и личный запрос: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Мотивация: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Карьерный рост до ведущего инженера ПТО / руководителя группы комплектации ИД, стремление к профессиональному авторитету на стройплощадке.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Личный запрос: </a:t>
            </a:r>
            <a:r>
              <a:rPr lang="ru-RU" sz="1250" b="0" i="1">
                <a:solidFill>
                  <a:srgbClr val="C00000"/>
                </a:solidFill>
                <a:latin typeface="Montserrat"/>
              </a:rPr>
              <a:t>«Документов море, я тону в них. Как навести порядок?»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4. Нормативная база программы: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00" b="0" i="0">
                <a:solidFill>
                  <a:srgbClr val="333333"/>
                </a:solidFill>
                <a:latin typeface="Montserrat"/>
              </a:rPr>
              <a:t>• Распоряжение Правительства РФ от 21.05.2025 № 1264-р «Концепция развития наставничества в РФ до 2030 г.».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00" b="0" i="0">
                <a:solidFill>
                  <a:srgbClr val="333333"/>
                </a:solidFill>
                <a:latin typeface="Montserrat"/>
              </a:rPr>
              <a:t>• Профессиональный стандарт «Специалист в области ПТО строительного производства» (Приказ Минтруда РФ № 759н, уровень 6).</a:t>
            </a:r>
            <a:endParaRPr lang="ru-RU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889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Проблематизация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Профессиональные дефициты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Хаос в ведении исполнительной документации (ИД):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отсутствие системного реестра актов освидетельствования скрытых работ (АОСР), потеря исполнительных схем и паспортов на материалы, затягивание комплектования папок объектов.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Низкий уровень владения отраслевыми цифровыми системами: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слабые навыки работы в СЭД / ИСУП (ЦУС / Exon), ведение документооборота в разрозненных таблицах Excel и на бумаге.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Дефицит прикладного тайм-менеджмента: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неумение приоритизировать задачи строительного цикла, импульсивное переключение между объектами без доведения актов до подписания.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Производственные риски и потери предприятия (ООО «Фирма "Руслан"»):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Задержка подписания форм КС-2 и КС-3: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без полного комплекта подписанной ИД Заказчик отказывается принимать выполненные СМР, что приводит к кассовым разрывам предприятия на десятки миллионов рублей.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Предписания и штрафы строительного контроля и ГАСН: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риск приостановки строительных работ из-за отсутствия обязательных актов на скрытые работы перед бетонированием и обратной засыпкой (нарушение РД-11-02-2006).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Непроизводительные трудозатраты: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начальник ПТО и главные инженеры проектов тратят до 25% времени на ручной розыск документов и «тушение пожаров» при проверках.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Психологическое выгорание молодого специалиста: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нарастание чувства беспомощности и демотивация сотрудника из-за снежного кома документации.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6485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ЦЕЛЬ ПРОГРАММЫ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13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За 4 месяца (16 недель) вывести инженера ПТО на уровень самостоятельного ведения полного цикла исполнительной документации закрепленного строительного объекта в цифровой среде (уровень квалификации 6 по профстандарту 759н) с показателями: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Сокращение срока формирования и согласования комплекта ИД с 14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3 рабочих дней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после завершения физических СМР;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Доля комплектов ИД, принимаемых технадзором Заказчика с первого предъявления —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не менее 90%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(базовый уровень &lt; 30%);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100% перевод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ведения реестров ИД и журналов работ в цифровую систему (СЭД / ИСУП) с внедрением визуального контроля.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6" y="2713551"/>
            <a:ext cx="41410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Задачи ПРОГРАММЫ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6966" y="3244334"/>
            <a:ext cx="10839028" cy="32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1. Методологическая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освоить нормативно-правовые регламенты формирования ИД (РД-11-02-2006, СП 48.13330.2019, Приказ Минстроя № 1015/пр по электронному документообороту).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2. Цифровая инструментальная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внедрить сквозной электронный реестр ИД в строительной СЭД / ИСУП с автоматической привязкой паспортов, сертификатов и лабораторных протоколов.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3. Организационно-психологическая задача (под стиль визуала):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внедрить Канбан-доску управления строительной документацией с цветовым зонированием стадий готовности и ограничением WIP-лимитов («не более 2 пакетов документов в работе одновременно»).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4. Коммуникативная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выстроить регулярный бесконфликтный регламент взаимодействия с линейными прорабами, субподрядчиками и инспекторами строительного контроля Заказчика.</a:t>
            </a:r>
            <a:endParaRPr lang="ru-RU" sz="12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70380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Результаты входной диагностики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Интерпретация сформированных компетенций (сильные стороны):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Высокая базовая грамотность в сметном деле и чтении рабочей проектной документации (АР, КР, КЖ, КМ, ИОС) — 88% по входному тесту.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Быстрая обучаемость работе с новым интерфейсным ПО, высокий темп решения локальных оперативных задач.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Искреннее стремление к профессиональному росту и готовность осваивать современные технологии управления строительством.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Интерпретация дефицитов и зон риска: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Дефицит системности в ИД (20%):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отсутствие четкого понимания маршрута движения акта скрытых работ (от геодезической съемки и лаборатории до подписи инспектора РОССТРОЙКОНТРОЛЯ).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Цифровой дефицит (25%):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неумение использовать специализированные СЭД / ИСУП для пакетной загрузки и маршрутизации документов.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Поведенческий риск (распыление внимания):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хватается за звонки прорабов, параллельно открывает сметы и пытается делать акты, в итоге накапливает незавершенные процессы.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Профессиональный педагогический вывод наставника: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Попытки принудить наставляемого читать 80-страничные инструкции приведут к стрессу и нулевому эффекту.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Обучение строится на принципах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визуализации строительного менеджмента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: наглядная инфографика состава папки ИД, цветовой светофор готовности документов и жесткое ограничение числа одновременных задач.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0588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Содержание деятельности наставника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Методы, формы и педагогические технологии наставничества: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Метод визуального эталона (Visual Standard):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разработка наставником наглядной интерактивной интеллект-карты «Эталонная папка ИД по конструктиву» с гиперссылками на идеальные образцы актов.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Полевой шедоуинг (Field Shadowing):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совместные выходы со старшим инженером на объект для очного освидетельствования скрытых работ вместе со службой строительного контроля Заказчика.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Внедрение Канбан-управления в ПТО: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настройка физической или цифровой доски (Колонки: «Факт СМР на площадке» → «Сбор протоколов/схем» → «Формирование АОСР» → «Подписание технадзором» → «В папку КС-2»).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Метод разбора рекламаций (Audit-Study):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совместный анализ причин возврата актов инспектором строительного контроля с занесением типовых ошибок в чек-лист самопроверки.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Техника временных окон (Time-Blocking):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выделение ежедневных 2-часовых «глубоких слотов» работы с документами без входящих звонков и отвлечений.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Форматы и регламент взаимодействия: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Ежедневный утренний 10-минутный визуальный фильтр у Канбан-доски: определение приоритетов дня.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Еженедельная 1-on-1 сессия (45 мин) по пятницам: аудит реестра ИД, подведение итогов закрытия объемов, снятие стресса.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826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Содержание деятельности наставляемого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Практические производственные задания и упражнения: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Составление матрицы исполнительной документации объекта: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разработка сквозной визуальной таблицы (Excel/СЭД) со списком всех АОСР по проекту с цветовой индикацией статусов готовности.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Формирование 5 полных комплектов ИД на ключевые этапы СМР: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«Земляные работы», «Фундаменты и монолит», «Металлоконструкции», «Гидроизоляция», «Инженерные сети».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Оцифровка и ведение Общего журнала работ (РД-11-05-2006):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ежедневный контроль внесения записей прорабами и сведение с актами скрытых работ.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Самостоятельная работа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Организация цифрового архива паспортов и сертификатов на материалы входного контроля с QR-кодированием папок.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Настройка персонального рабочего пространства в СЭД / ИСУП для пакетной отправки актов технадзору.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Рефлексивные практики и инструменты самоконтроля: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Ведение «Журнала стоп-факторов ИД»: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фиксация причин задержки актов (нет испытаний бетона от лаборатории, не подписал геодезист, прораб не дал схему) и выработка мер реагирования.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Еженедельная визуальная самооценка по шкале готовности объектов к сдаче (процент готовности комплекта ИД к КС-2).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0721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Сроки и этапы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(календарный план с выделением адаптационного, основного и завершающего этапов)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82331" y="1901752"/>
          <a:ext cx="11227337" cy="378459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23808">
                  <a:extLst>
                    <a:ext uri="{9D8B030D-6E8A-4147-A177-3AD203B41FA5}">
                      <ns2:colId val="20000"/>
                    </a:ext>
                  </a:extLst>
                </a:gridCol>
                <a:gridCol w="6606441">
                  <a:extLst>
                    <a:ext uri="{9D8B030D-6E8A-4147-A177-3AD203B41FA5}">
                      <ns2:colId val="20001"/>
                    </a:ext>
                  </a:extLst>
                </a:gridCol>
                <a:gridCol w="2497088">
                  <a:extLst>
                    <a:ext uri="{9D8B030D-6E8A-4147-A177-3AD203B41FA5}">
                      <ns2:colId val="20002"/>
                    </a:ext>
                  </a:extLst>
                </a:gridCol>
              </a:tblGrid>
              <a:tr h="798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Этап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Срок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Адаптационный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Ликвидация накопленного хаоса в текущих документах, внедрение Канбан-доски ПТО, освоение нормативной базы РД-11-02-2006 и функционала СЭД / ИСУП.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1–3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(сентябрь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Основной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Поточное формирование ИД по закрепленному объекту в цифровом виде, выход на ≥90% сдачи актов с первого раза, отработка тайм-менеджмента и взаимодействия с технадзором.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4–12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(октябрь–ноябрь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Завершающий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Полная автономность комплектования ИД для закрытия объемов КС-2, успешная сдача объекта рабочей приемочной комиссии Заказчика, квалификация на ведущего инженера ПТО.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13–16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(декабрь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6333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Расписание и тематика встреч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(не менее 6 тематических встреч)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7220" y="1881811"/>
          <a:ext cx="11092448" cy="43780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6878">
                  <a:extLst>
                    <a:ext uri="{9D8B030D-6E8A-4147-A177-3AD203B41FA5}">
                      <ns2:colId val="20000"/>
                    </a:ext>
                  </a:extLst>
                </a:gridCol>
                <a:gridCol w="2944806">
                  <a:extLst>
                    <a:ext uri="{9D8B030D-6E8A-4147-A177-3AD203B41FA5}">
                      <ns2:colId val="20001"/>
                    </a:ext>
                  </a:extLst>
                </a:gridCol>
                <a:gridCol w="3916018">
                  <a:extLst>
                    <a:ext uri="{9D8B030D-6E8A-4147-A177-3AD203B41FA5}">
                      <ns2:colId val="20002"/>
                    </a:ext>
                  </a:extLst>
                </a:gridCol>
                <a:gridCol w="1293760">
                  <a:extLst>
                    <a:ext uri="{9D8B030D-6E8A-4147-A177-3AD203B41FA5}">
                      <ns2:colId val="20003"/>
                    </a:ext>
                  </a:extLst>
                </a:gridCol>
                <a:gridCol w="2510986">
                  <a:extLst>
                    <a:ext uri="{9D8B030D-6E8A-4147-A177-3AD203B41FA5}">
                      <ns2:colId val="20004"/>
                    </a:ext>
                  </a:extLst>
                </a:gridCol>
              </a:tblGrid>
              <a:tr h="706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№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Тема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Дата</a:t>
                      </a: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</a:rPr>
                        <a:t>Участники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1.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«Карта хаоса: аудит документации объекта»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Инвентаризация текущих завалов документов, разметка точек потерь и фиксация SMART-цели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2.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«Нормативный каркас ИД: стандарт РД-11-02-2006»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Изучение состава обязательных актов и требований Приказа Минстроя № 1015/пр к электронным актам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2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3.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«Канбан в ПТО: визуализация и ограничение многозадачности»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Запуск визуальной доски потока документов и внедрение лимитов незавершенных дел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4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4.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«Связка лаборатории, геодезии и АОСР»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Алгоритм синхронизации испытаний бетона/грунта, исполнительных геодезических схем и актов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7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геодезист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5.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«Конструктивные переговоры с технадзором Заказчика»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Отработка алгоритма снятия замечаний строительного контроля без конфликтов и споров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10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инспектор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6.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«Имитация сдачи законченного объекта комиссии»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Комплексная проверка сформированной папки ИД и готовности к защите объемов КС-2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15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нач. ПТО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5248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План иных мероприятий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(производственные экскурсии, ротация, проектные задания, участие в совещаниях и т. п.)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7220" y="1881811"/>
          <a:ext cx="11092448" cy="43780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6878">
                  <a:extLst>
                    <a:ext uri="{9D8B030D-6E8A-4147-A177-3AD203B41FA5}">
                      <ns2:colId val="20000"/>
                    </a:ext>
                  </a:extLst>
                </a:gridCol>
                <a:gridCol w="2315328">
                  <a:extLst>
                    <a:ext uri="{9D8B030D-6E8A-4147-A177-3AD203B41FA5}">
                      <ns2:colId val="20001"/>
                    </a:ext>
                  </a:extLst>
                </a:gridCol>
                <a:gridCol w="4108173">
                  <a:extLst>
                    <a:ext uri="{9D8B030D-6E8A-4147-A177-3AD203B41FA5}">
                      <ns2:colId val="20002"/>
                    </a:ext>
                  </a:extLst>
                </a:gridCol>
                <a:gridCol w="1431235">
                  <a:extLst>
                    <a:ext uri="{9D8B030D-6E8A-4147-A177-3AD203B41FA5}">
                      <ns2:colId val="20003"/>
                    </a:ext>
                  </a:extLst>
                </a:gridCol>
                <a:gridCol w="2810833">
                  <a:extLst>
                    <a:ext uri="{9D8B030D-6E8A-4147-A177-3AD203B41FA5}">
                      <ns2:colId val="20004"/>
                    </a:ext>
                  </a:extLst>
                </a:gridCol>
              </a:tblGrid>
              <a:tr h="706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№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Название и формат мероприятия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Дата</a:t>
                      </a: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</a:rPr>
                        <a:t>Участники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1.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Воркшоп по строительной СЭД / ИСУП (ЦУС / Exon)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Практикум по цифровому маршруту согласования актов и реестров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3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IT-координатор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2.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Ротация на объект: «День со строительным контролем» (2 дня)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Понимание требований к качеству СМР и оформлению актов глазами Заказчика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6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инженер технадзора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3.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Выездная инспекция строительной лаборатории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Изучение протоколов испытаний прочности бетона и неразрушающего контроля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9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нач. лаборатории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4.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Участие в производственном штабе строительства у Главного инженера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Доклад о статусе готовности ИД для закрытия форм КС-2 по объекту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12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руководство проекта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5.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Итоговая квалификационная защита комплекта ИД объекта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Защита сформированной электронной папки ИД перед технической комиссией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16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Технический совет ООО «Фирма "Руслан"»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6.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Наставнический дебют: презентация визуальной системы ПТО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Шеринг визуальных шаблонов и канбан-доски коллегам по отделу ПТО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16+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инженеры ПТО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5248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Планируемые результаты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Измеримые показатели для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Скорость подготовки исполнительной документации: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сокращение срока сборки и подписания комплекта с 14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3 рабочих дней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(ускорение в 4.5 раза).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Процент приемки актов с первого предъявления: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рост с &lt;30%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≥ 90%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за счет внедрения визуального чек-листа самопроверки.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Оцифровка документооборота: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100% исполнительных схем, АОСР и паспортов ведутся в единой электронной системе СЭД / ИСУП.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Организационная эффективность: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ликвидация потерь документов (0 утерянных паспортов/протоколов за период проекта).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Карьерный рост: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успешная аттестация на должность ведущего инженера ПТО строительного участка.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Экономический и производственный эффект для ООО «Фирма "Руслан"»: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Ускорение финансового закрытия СМР (КС-2 / КС-3):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сокращение цикла оплаты от Заказчика на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20–25 календарных дней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, ликвидация кассовых разрывов.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Юридическая и инспекционная безопасность: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0 предписаний и штрафов со стороны органов ГАСН и Росстройконтроля по ведению журналов и актов.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Экономия фонда оплаты труда руководства: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высвобождение до 20 часов в месяц начальника ПТО от рутинного разбора замечаний технадзора.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210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Механизмы мониторинга и адаптации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Инструменты регулярного мониторинга: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Электронный дашборд готовности ИД по объектам в СЭД (цветовой светофор: зеленый — сдано, желтый — на подписи, красный — замечания).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Еженедельный чек-лист аудита ИД наставником перед направлением в службу Заказчика.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Физическая / цифровая Канбан-доска в отделе ПТО с еженедельным замером пропускной способности (число закрытых АОСР в неделю).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Критерии и триггеры оперативной корректировки программы: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1: Возврат пакета ИД технадзором более 2 раз подряд по одной причине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совместный тройственный разбор инцидента «наставник — наставляемый — инспектор Заказчика», доработка визуального чек-листа.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2: В колонке «В работе» на Канбан-доске скопилось &gt; 3 пакетов документов (синдром распыления)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введение жесткого WIP-лимита («правило одного пакета»), временная передача второстепенных задач коллегам до закрытия хвостов.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3: Задержка передачи исполнительных геодезических схем или лабораторных протоколов со стройплощадки &gt; 3 дней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подключение наставника для административного воздействия на главного инженера и начальника лаборатории.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99337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Ожидаемые риски и способы их минимизации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1. Риск 1: Рецидив распыления внимания и возвращение к хаотичной многозадачности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Высокая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Высокое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12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введение физического правила: на рабочем столе инженера находится папка только одного конструктивного элемента; обязательные утренние 10 минут у Канбан-доски для жесткой расстановки ТОП-3 приоритетов дня.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2. Риск 2: Саботаж своевременной сдачи данных со стороны прорабов и лабораторий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Высокая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Критическое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12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внедрение корпоративного регламента взаимодействия ПТО и стройплощадки: привязка выдачи следующих объемов материалов и подписи нарядов к сдаче исполнительных схем и паспортов за предыдущий день.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3. Риск 3: Сбои и техническое сопротивление при переходе на цифровую ИСУП / СЭД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Средняя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Среднее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пошаговое видеоруководство и визуальные карточки-шпаргалки по всем операциям в системе; выделение наставника для первых 5 совместных цифровых отправок.</a:t>
            </a:r>
            <a:endParaRPr lang="ru-RU" sz="120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9857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ОСНОВНЫЕ ВЫВОДЫ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165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1.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Персонализация программы наставничества под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визуальный стиль восприятия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(Канбан-доска, цветовые матрицы комплектации, шаблоны-эталоны) полностью устраняет хаос в документообороте инженера ПТО.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2.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Инструменты ограничения многозадачности (WIP-лимиты и тайм-блокинг) формируют системный навык концентрации, снижая уровень стресса и переводя работу в ритмичный производственный поток.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3.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Сокращение срока комплектования ИД с 14 до 3 дней ускоряет финансовое закрытие объемов строительства по формам КС-2 и КС-3 на 20–25 дней, принося компании прямой экономический эффект.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6" y="3107904"/>
            <a:ext cx="45181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ПЕРЕЧЕНЬ ИСТОЧНИКОВ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6966" y="3638687"/>
            <a:ext cx="10839028" cy="275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1. Распоряжение Правительства РФ от 21 мая 2025 г. № 1264-р «Об утверждении Концепции развития наставничества в РФ на период до 2030 г.».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2. Профессиональный стандарт «Специалист в области производственно-технического обеспечения строительного производства» (Приказ Минтруда РФ от 29.10.2020 № 759н).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3. РД-11-02-2006 «Требования к составу и порядку ведения исполнительной документации при строительстве» (Приказ Ростехнадзора от 26.12.2006 № 1128).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4. Приказ Минстроя России от 29.11.2022 № 1015/пр «Об утверждении состава и порядка ведения исполнительной документации в форме электронных документов».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5. СП 48.13330.2019 «СНиП 12-01-2004 Организация строительства» (с изменениями).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6. Методические материалы ДПП ПК «Технологический форпост: наставничество на производстве». — М., 2026.</a:t>
            </a:r>
            <a:endParaRPr lang="ru-RU" sz="115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99122" y="764689"/>
            <a:ext cx="5695790" cy="603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>
              <a:lnSpc>
                <a:spcPct val="110000"/>
              </a:lnSpc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Самооценка по критериям</a:t>
            </a:r>
            <a:endParaRPr lang="en-US" sz="3200" b="1" cap="all">
              <a:solidFill>
                <a:srgbClr val="00337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99122" y="1368443"/>
            <a:ext cx="11194475" cy="274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1200" i="1">
                <a:latin typeface="Montserrat"/>
              </a:rPr>
              <a:t>Честно оцените свою работу по 8 критериям. Максимум – 2 балла за критерий. Для получения «Зачтено» нужно набрать минимум 11 баллов.</a:t>
            </a:r>
            <a:endParaRPr sz="140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1500" y="1695973"/>
          <a:ext cx="11591924" cy="4993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888">
                  <a:extLst>
                    <a:ext uri="{9D8B030D-6E8A-4147-A177-3AD203B41FA5}">
                      <ns2:colId val="20000"/>
                    </a:ext>
                  </a:extLst>
                </a:gridCol>
                <a:gridCol w="2412700">
                  <a:extLst>
                    <a:ext uri="{9D8B030D-6E8A-4147-A177-3AD203B41FA5}">
                      <ns2:colId val="20001"/>
                    </a:ext>
                  </a:extLst>
                </a:gridCol>
                <a:gridCol w="2275615">
                  <a:extLst>
                    <a:ext uri="{9D8B030D-6E8A-4147-A177-3AD203B41FA5}">
                      <ns2:colId val="20002"/>
                    </a:ext>
                  </a:extLst>
                </a:gridCol>
                <a:gridCol w="2595816">
                  <a:extLst>
                    <a:ext uri="{9D8B030D-6E8A-4147-A177-3AD203B41FA5}">
                      <ns2:colId val="20003"/>
                    </a:ext>
                  </a:extLst>
                </a:gridCol>
                <a:gridCol w="3237160">
                  <a:extLst>
                    <a:ext uri="{9D8B030D-6E8A-4147-A177-3AD203B41FA5}">
                      <ns2:colId val="20004"/>
                    </a:ext>
                  </a:extLst>
                </a:gridCol>
                <a:gridCol w="793041">
                  <a:extLst>
                    <a:ext uri="{9D8B030D-6E8A-4147-A177-3AD203B41FA5}">
                      <ns2:colId val="20005"/>
                    </a:ext>
                  </a:extLst>
                </a:gridCol>
              </a:tblGrid>
              <a:tr h="10022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№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Критерий оценивания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0 баллов (Риск провала)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1 балл (Есть недочеты)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2 балла (Отлично)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Моя оценка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0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Анализ диагностики и персонализация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Диагностика переписана из кейса без интерпретации. Программа выглядит как шаблон.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Диагностика интерпретирована, но персонализация частичная (не все элементы подстроены под наставляемого).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Глубокий анализ. Индивидуальная траектория выстроена системно на основе стиля обучения, мотивации и темпа. Программа уникальна для этого кейса.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1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Учет специфики предприятия и отрасли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Специфика не отражена. Программа универсальна для любого завода. Нет ссылок на профстандарты.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Отрасль названа, оборудование упомянуто, но связь с содержанием наставничества слабая.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Программа глубоко интегрирована в производственный контекст (тех. цикл, безопасность, график). Профстандарты являются структурообразующими.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2"/>
                  </a:ext>
                </a:extLst>
              </a:tr>
              <a:tr h="36893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Проблематизация и целеполагание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 тривиальна, цель неконкретна, задачи не связаны с целью.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 и цель есть, но не полностью по SMART. Связь «проблема → цель → задачи» прослеживается не всегда.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Четкая причинно-следственная связь: Дефицит → Проблема → Цель (SMART) → 3-5 логичных задач.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3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Содержательное наполнение (деятельность)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не описана или сведена к общим фразам («наставник помогает»).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описана, но неравномерно или методы не соответствуют заявленному стилю обучения наставляемого.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детально и сбалансированно описана для обоих участников. Методы адекватны стилю обучения. Есть рефлексия и обратная связь.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4"/>
                  </a:ext>
                </a:extLst>
              </a:tr>
              <a:tr h="5522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Планирование взаимодействия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Расписания нет или оно формально (просто даты). Сроки нереалистичны.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Есть ≥6 встреч с темами, но цели размыты. Иные мероприятия названы, но не детализированы.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Календарно-тематический план по этапам. Каждая встреча имеет цель, содержание и микро-результат. Сроки реалистичны и согласованы с графиком предприятия.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5"/>
                  </a:ext>
                </a:extLst>
              </a:tr>
              <a:tr h="5522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Планируемые результаты и мониторинг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декларативны («станет лучше работать»). Критерии и мониторинг отсутствуют.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частично измеримы. Формы контроля названы, но инструменты диагностики не описаны.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в измеримых показателях. Разработаны конкретные инструменты диагностики (дневник, чек-листы, портфолио) и четкие критерии успешности.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6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Механизмы адаптации и управление рисками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Механизмы адаптации отсутствуют. Риски не идентифицированы.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Возможность коррекции упомянута, но без триггеров. Названы 1-2 риска без детальных мер реагирования.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Четко описаны триггеры адаптации и процедуры коррекции. Идентифицировано ≥2-3 рисков с оценкой вероятности и превентивными мерами.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7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Качество презентации и защиты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отсутствует, нечитабельна или слушатель не может обосновать решения.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структурирована, но аргументация не всегда опирается на данные кейса. Визуал перегружен текстом (&gt;40%).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полна, наглядна, профессионально оформлена. Слушатель уверенно обосновывает решения ссылками на кейс, НПА и методики.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8"/>
                  </a:ext>
                </a:extLst>
              </a:tr>
              <a:tr h="293586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ИТОГО: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Максимум: 16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400" b="1" i="0">
                          <a:solidFill>
                            <a:srgbClr val="003373"/>
                          </a:solidFill>
                          <a:latin typeface="Montserrat"/>
                        </a:rPr>
                        <a:t>16 / 16</a:t>
                      </a:r>
                      <a:endParaRPr lang="ru-RU" sz="14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1579</Words>
  <Application>Microsoft Office PowerPoint</Application>
  <DocSecurity>0</DocSecurity>
  <PresentationFormat>Широкоэкранный</PresentationFormat>
  <Paragraphs>169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Montserrat</vt:lpstr>
      <vt:lpstr>Montserrat Black</vt:lpstr>
      <vt:lpstr>Symbol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keywords/>
  <dc:description/>
  <cp:lastModifiedBy>STAL40</cp:lastModifiedBy>
  <cp:revision>63</cp:revision>
  <dcterms:created xsi:type="dcterms:W3CDTF">2026-09-30T04:28:49Z</dcterms:created>
  <dcterms:modified xsi:type="dcterms:W3CDTF">2026-10-22T10:11:26Z</dcterms:modified>
  <cp:category/>
  <dc:identifier/>
  <cp:contentStatus/>
  <dc:language/>
  <cp:version/>
</cp:coreProperties>
</file>