
<file path=[Content_Types].xml><?xml version="1.0" encoding="utf-8"?>
<ns0:Types xmlns:ns0="http://schemas.openxmlformats.org/package/2006/content-types">
  <ns0:Default Extension="png" ContentType="image/png"/>
  <ns0:Default Extension="rels" ContentType="application/vnd.openxmlformats-package.relationships+xml"/>
  <ns0:Default Extension="xml" ContentType="application/xml"/>
  <ns0:Override PartName="/ppt/presentation.xml" ContentType="application/vnd.openxmlformats-officedocument.presentationml.presentation.main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14.xml" ContentType="application/vnd.openxmlformats-officedocument.presentationml.slide+xml"/>
  <ns0:Override PartName="/ppt/slides/slide15.xml" ContentType="application/vnd.openxmlformats-officedocument.presentationml.slide+xml"/>
  <ns0:Override PartName="/ppt/notesMasters/notesMaster1.xml" ContentType="application/vnd.openxmlformats-officedocument.presentationml.notesMaster+xml"/>
  <ns0:Override PartName="/ppt/presProps.xml" ContentType="application/vnd.openxmlformats-officedocument.presentationml.presProps+xml"/>
  <ns0:Override PartName="/ppt/viewProps.xml" ContentType="application/vnd.openxmlformats-officedocument.presentationml.viewProps+xml"/>
  <ns0:Override PartName="/ppt/theme/theme1.xml" ContentType="application/vnd.openxmlformats-officedocument.theme+xml"/>
  <ns0:Override PartName="/ppt/tableStyles.xml" ContentType="application/vnd.openxmlformats-officedocument.presentationml.tableStyles+xml"/>
  <ns0:Override PartName="/ppt/slideLayouts/slideLayout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theme/theme2.xml" ContentType="application/vnd.openxmlformats-officedocument.theme+xml"/>
  <ns0:Override PartName="/ppt/notesSlides/notesSlide1.xml" ContentType="application/vnd.openxmlformats-officedocument.presentationml.notesSlide+xml"/>
  <ns0:Override PartName="/docProps/core.xml" ContentType="application/vnd.openxmlformats-package.core-properties+xml"/>
  <ns0:Override PartName="/docProps/app.xml" ContentType="application/vnd.openxmlformats-officedocument.extended-properties+xml"/>
</ns0: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ns3="http://schemas.microsoft.com/office/powerpoint/2012/main" xmlns:p="http://schemas.openxmlformats.org/presentationml/2006/main" xmlns:r="http://schemas.openxmlformats.org/officeDocument/2006/relationships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ns3:sldGuideLst>
        <ns3:guide id="1" pos="3840">
          <ns3:clr>
            <a:srgbClr val="A4A3A4"/>
          </ns3:clr>
        </ns3:guide>
        <ns3:guide id="2" orient="horz" pos="2160">
          <ns3:clr>
            <a:srgbClr val="A4A3A4"/>
          </ns3:clr>
        </ns3:guide>
      </ns3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  <a:prstDash val="dashDot"/>
            </a:ln>
          </a:left>
          <a:right>
            <a:ln w="12700">
              <a:solidFill>
                <a:schemeClr val="lt1"/>
              </a:solidFill>
              <a:prstDash val="dashDot"/>
            </a:ln>
          </a:right>
          <a:top>
            <a:ln w="12700">
              <a:solidFill>
                <a:schemeClr val="lt1"/>
              </a:solidFill>
              <a:prstDash val="dashDot"/>
            </a:ln>
          </a:top>
          <a:bottom>
            <a:ln w="12700">
              <a:solidFill>
                <a:schemeClr val="lt1"/>
              </a:solidFill>
              <a:prstDash val="dashDot"/>
            </a:ln>
          </a:bottom>
          <a:insideH>
            <a:ln w="12700">
              <a:solidFill>
                <a:schemeClr val="lt1"/>
              </a:solidFill>
              <a:prstDash val="dashDot"/>
            </a:ln>
          </a:insideH>
          <a:insideV>
            <a:ln w="12700">
              <a:solidFill>
                <a:schemeClr val="lt1"/>
              </a:solidFill>
              <a:prstDash val="dashDot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  <a:prstDash val="dashDot"/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012ECD-51FC-41F1-AA8D-1B2483CD663E}" styleName="Light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  <a:top>
            <a:ln w="12700">
              <a:solidFill>
                <a:schemeClr val="accent1"/>
              </a:solidFill>
              <a:prstDash val="dashDot"/>
            </a:ln>
          </a:top>
          <a:bottom>
            <a:ln w="12700">
              <a:solidFill>
                <a:schemeClr val="accent1"/>
              </a:solidFill>
              <a:prstDash val="dashDot"/>
            </a:ln>
          </a:bottom>
          <a:insideH>
            <a:ln w="12700">
              <a:noFill/>
              <a:prstDash val="dashDot"/>
            </a:ln>
          </a:insideH>
          <a:insideV>
            <a:ln w="12700">
              <a:noFill/>
              <a:prstDash val="dashDot"/>
            </a:ln>
          </a:insideV>
        </a:tcBdr>
        <a:fill>
          <a:solidFill>
            <a:schemeClr val="lt1"/>
          </a:solidFill>
        </a:fill>
      </a:tcStyle>
    </a:wholeTbl>
    <a:band1H>
      <a:tcStyle>
        <a:tcBdr>
          <a:top>
            <a:ln w="12700">
              <a:solidFill>
                <a:schemeClr val="accent1"/>
              </a:solidFill>
              <a:prstDash val="dashDot"/>
            </a:ln>
          </a:top>
          <a:bottom>
            <a:ln w="12700">
              <a:solidFill>
                <a:schemeClr val="accent1"/>
              </a:solidFill>
              <a:prstDash val="dashDot"/>
            </a:ln>
          </a:bottom>
        </a:tcBdr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</a:tcBdr>
      </a:tcStyle>
    </a:band1V>
    <a:band2V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</a:tcBdr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1"/>
              </a:solidFill>
              <a:prstDash val="dashDot"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12700">
              <a:solidFill>
                <a:schemeClr val="accen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6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?>
<ns0:Relationships xmlns:ns0="http://schemas.openxmlformats.org/package/2006/relationships"><ns0:Relationship Id="rId8" Type="http://schemas.openxmlformats.org/officeDocument/2006/relationships/slide" Target="slides/slide7.xml" /><ns0:Relationship Id="rId13" Type="http://schemas.openxmlformats.org/officeDocument/2006/relationships/slide" Target="slides/slide12.xml" /><ns0:Relationship Id="rId3" Type="http://schemas.openxmlformats.org/officeDocument/2006/relationships/slide" Target="slides/slide2.xml" /><ns0:Relationship Id="rId21" Type="http://schemas.openxmlformats.org/officeDocument/2006/relationships/viewProps" Target="viewProps.xml" /><ns0:Relationship Id="rId7" Type="http://schemas.openxmlformats.org/officeDocument/2006/relationships/slide" Target="slides/slide6.xml" /><ns0:Relationship Id="rId12" Type="http://schemas.openxmlformats.org/officeDocument/2006/relationships/slide" Target="slides/slide11.xml" /><ns0:Relationship Id="rId2" Type="http://schemas.openxmlformats.org/officeDocument/2006/relationships/slide" Target="slides/slide1.xml" /><ns0:Relationship Id="rId16" Type="http://schemas.openxmlformats.org/officeDocument/2006/relationships/slide" Target="slides/slide15.xml" /><ns0:Relationship Id="rId20" Type="http://schemas.openxmlformats.org/officeDocument/2006/relationships/presProps" Target="presProps.xml" /><ns0:Relationship Id="rId1" Type="http://schemas.openxmlformats.org/officeDocument/2006/relationships/slideMaster" Target="slideMasters/slideMaster1.xml" /><ns0:Relationship Id="rId6" Type="http://schemas.openxmlformats.org/officeDocument/2006/relationships/slide" Target="slides/slide5.xml" /><ns0:Relationship Id="rId11" Type="http://schemas.openxmlformats.org/officeDocument/2006/relationships/slide" Target="slides/slide10.xml" /><ns0:Relationship Id="rId5" Type="http://schemas.openxmlformats.org/officeDocument/2006/relationships/slide" Target="slides/slide4.xml" /><ns0:Relationship Id="rId15" Type="http://schemas.openxmlformats.org/officeDocument/2006/relationships/slide" Target="slides/slide14.xml" /><ns0:Relationship Id="rId23" Type="http://schemas.openxmlformats.org/officeDocument/2006/relationships/tableStyles" Target="tableStyles.xml" /><ns0:Relationship Id="rId10" Type="http://schemas.openxmlformats.org/officeDocument/2006/relationships/slide" Target="slides/slide9.xml" /><ns0:Relationship Id="rId19" Type="http://schemas.openxmlformats.org/officeDocument/2006/relationships/notesMaster" Target="notesMasters/notesMaster1.xml" /><ns0:Relationship Id="rId4" Type="http://schemas.openxmlformats.org/officeDocument/2006/relationships/slide" Target="slides/slide3.xml" /><ns0:Relationship Id="rId9" Type="http://schemas.openxmlformats.org/officeDocument/2006/relationships/slide" Target="slides/slide8.xml" /><ns0:Relationship Id="rId14" Type="http://schemas.openxmlformats.org/officeDocument/2006/relationships/slide" Target="slides/slide13.xml" /><ns0:Relationship Id="rId22" Type="http://schemas.openxmlformats.org/officeDocument/2006/relationships/theme" Target="theme/theme1.xml" /></ns0: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B7D5A32-C47A-4F86-B0C0-37A5B399D2EA}" type="datetimeFigureOut">
              <a:rPr lang="ru-RU"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926467C-1D48-4D05-AEFC-4B025DAFC8B2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1-б, 2-б, 3-а, 4-в, 5-а, 6-г, 7-б, 8-а, 9-б, 10-г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926467C-1D48-4D05-AEFC-4B025DAFC8B2}" type="slidenum">
              <a:rPr lang="ru-RU"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701838" y="166692"/>
            <a:ext cx="312095" cy="3104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2204130" y="221658"/>
            <a:ext cx="881050" cy="2005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506885" y="161732"/>
            <a:ext cx="499780" cy="3204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196864" y="171519"/>
            <a:ext cx="314775" cy="3008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701838" y="166692"/>
            <a:ext cx="312095" cy="3104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2204130" y="221658"/>
            <a:ext cx="881050" cy="2005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506885" y="161732"/>
            <a:ext cx="499780" cy="3204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196864" y="171519"/>
            <a:ext cx="314775" cy="30083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lvl="0">
              <a:defRPr/>
            </a:lvl1pPr>
          </a:lstStyle>
          <a:p>
            <a:pPr lvl="0" indent="0">
              <a:buNone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/>
          </a:p>
        </p:txBody>
      </p:sp>
      <p:sp>
        <p:nvSpPr>
          <p:cNvPr id="4" name="Текст 3"/>
          <p:cNvSpPr txBox="1"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lvl="0">
              <a:defRPr/>
            </a:lvl1pPr>
          </a:lstStyle>
          <a:p>
            <a:pPr marL="287881" lvl="0" indent="-215911">
              <a:lnSpc>
                <a:spcPct val="90000"/>
              </a:lnSpc>
              <a:spcBef>
                <a:spcPts val="93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/>
          </a:p>
          <a:p>
            <a:pPr marL="863643" lvl="1" indent="-323866">
              <a:lnSpc>
                <a:spcPct val="90000"/>
              </a:lnSpc>
              <a:spcBef>
                <a:spcPts val="1133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/>
          </a:p>
          <a:p>
            <a:pPr marL="1295465" lvl="2" indent="-287881">
              <a:lnSpc>
                <a:spcPct val="90000"/>
              </a:lnSpc>
              <a:spcBef>
                <a:spcPts val="80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/>
          </a:p>
          <a:p>
            <a:pPr marL="1727286" lvl="3" indent="-215911">
              <a:lnSpc>
                <a:spcPct val="90000"/>
              </a:lnSpc>
              <a:spcBef>
                <a:spcPts val="533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/>
          </a:p>
          <a:p>
            <a:pPr marL="2159108" lvl="4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/>
          </a:p>
          <a:p>
            <a:pPr marL="2591988" lvl="5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/>
          </a:p>
          <a:p>
            <a:pPr marL="3023809" lvl="6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lvl="0" indent="0" algn="l">
        <a:lnSpc>
          <a:spcPct val="90000"/>
        </a:lnSpc>
        <a:buNone/>
        <a:defRPr sz="4400">
          <a:solidFill>
            <a:schemeClr val="tx1"/>
          </a:solidFill>
          <a:latin typeface="Montserrat"/>
        </a:defRPr>
      </a:lvl1pPr>
    </p:titleStyle>
    <p:bodyStyle>
      <a:lvl1pPr marL="431822" lvl="0" indent="-323866" algn="l">
        <a:lnSpc>
          <a:spcPct val="90000"/>
        </a:lnSpc>
        <a:spcBef>
          <a:spcPts val="1400"/>
        </a:spcBef>
        <a:buClr>
          <a:srgbClr val="000000"/>
        </a:buClr>
        <a:buSzPct val="45000"/>
        <a:buFont typeface="Wingdings"/>
        <a:buChar char=""/>
        <a:defRPr sz="2800">
          <a:solidFill>
            <a:schemeClr val="tx1"/>
          </a:solidFill>
          <a:latin typeface="Montserrat"/>
        </a:defRPr>
      </a:lvl1pPr>
      <a:lvl2pPr marL="685834" lvl="0" indent="-228611" algn="l">
        <a:lnSpc>
          <a:spcPct val="90000"/>
        </a:lnSpc>
        <a:spcBef>
          <a:spcPts val="467"/>
        </a:spcBef>
        <a:buFont typeface="Arial"/>
        <a:buChar char="•"/>
        <a:defRPr sz="2400">
          <a:solidFill>
            <a:schemeClr val="tx1"/>
          </a:solidFill>
          <a:latin typeface="Arial"/>
        </a:defRPr>
      </a:lvl2pPr>
      <a:lvl3pPr marL="1143057" lvl="0" indent="-228611" algn="l">
        <a:lnSpc>
          <a:spcPct val="90000"/>
        </a:lnSpc>
        <a:spcBef>
          <a:spcPts val="467"/>
        </a:spcBef>
        <a:buFont typeface="Arial"/>
        <a:buChar char="•"/>
        <a:defRPr sz="2000">
          <a:solidFill>
            <a:schemeClr val="tx1"/>
          </a:solidFill>
          <a:latin typeface="Arial"/>
        </a:defRPr>
      </a:lvl3pPr>
      <a:lvl4pPr marL="1600280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4pPr>
      <a:lvl5pPr marL="2057502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5pPr>
      <a:lvl6pPr marL="2514726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6pPr>
      <a:lvl7pPr marL="2971949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7pPr>
      <a:lvl8pPr marL="3429171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8pPr>
      <a:lvl9pPr marL="3886394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9pPr>
    </p:bodyStyle>
    <p:otherStyle>
      <a:lvl1pPr marL="0" lvl="0" algn="l">
        <a:defRPr sz="1800">
          <a:solidFill>
            <a:schemeClr val="tx1"/>
          </a:solidFill>
          <a:latin typeface="Arial"/>
        </a:defRPr>
      </a:lvl1pPr>
      <a:lvl2pPr marL="457223" lvl="0" algn="l">
        <a:defRPr sz="1800">
          <a:solidFill>
            <a:schemeClr val="tx1"/>
          </a:solidFill>
          <a:latin typeface="Arial"/>
        </a:defRPr>
      </a:lvl2pPr>
      <a:lvl3pPr marL="914446" lvl="0" algn="l">
        <a:defRPr sz="1800">
          <a:solidFill>
            <a:schemeClr val="tx1"/>
          </a:solidFill>
          <a:latin typeface="Arial"/>
        </a:defRPr>
      </a:lvl3pPr>
      <a:lvl4pPr marL="1371669" lvl="0" algn="l">
        <a:defRPr sz="1800">
          <a:solidFill>
            <a:schemeClr val="tx1"/>
          </a:solidFill>
          <a:latin typeface="Arial"/>
        </a:defRPr>
      </a:lvl4pPr>
      <a:lvl5pPr marL="1828891" lvl="0" algn="l">
        <a:defRPr sz="1800">
          <a:solidFill>
            <a:schemeClr val="tx1"/>
          </a:solidFill>
          <a:latin typeface="Arial"/>
        </a:defRPr>
      </a:lvl5pPr>
      <a:lvl6pPr marL="2286114" lvl="0" algn="l">
        <a:defRPr sz="1800">
          <a:solidFill>
            <a:schemeClr val="tx1"/>
          </a:solidFill>
          <a:latin typeface="Arial"/>
        </a:defRPr>
      </a:lvl6pPr>
      <a:lvl7pPr marL="2743337" lvl="0" algn="l">
        <a:defRPr sz="1800">
          <a:solidFill>
            <a:schemeClr val="tx1"/>
          </a:solidFill>
          <a:latin typeface="Arial"/>
        </a:defRPr>
      </a:lvl7pPr>
      <a:lvl8pPr marL="3200560" lvl="0" algn="l">
        <a:defRPr sz="1800">
          <a:solidFill>
            <a:schemeClr val="tx1"/>
          </a:solidFill>
          <a:latin typeface="Arial"/>
        </a:defRPr>
      </a:lvl8pPr>
      <a:lvl9pPr marL="3657783" lvl="0" algn="l">
        <a:defRPr sz="1800">
          <a:solidFill>
            <a:schemeClr val="tx1"/>
          </a:solidFill>
          <a:latin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disk.yandex.ru/i/VweF7iAmCpf-sQ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PhAnim="0">
  <p:cSld>
    <p:bg>
      <p:bgPr>
        <a:solidFill>
          <a:srgbClr val="FFFFFF">
            <a:alpha val="87999"/>
          </a:srgb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 bwMode="auto">
          <a:xfrm>
            <a:off x="894715" y="603285"/>
            <a:ext cx="6903292" cy="857876"/>
            <a:chOff x="1390907" y="660496"/>
            <a:chExt cx="4637639" cy="576322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3540295" y="669418"/>
              <a:ext cx="561372" cy="558478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4443781" y="768285"/>
              <a:ext cx="1584765" cy="360744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390907" y="660496"/>
              <a:ext cx="898966" cy="576322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2631987" y="678099"/>
              <a:ext cx="566194" cy="541116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 bwMode="auto">
          <a:xfrm>
            <a:off x="782334" y="1818164"/>
            <a:ext cx="8178786" cy="644877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lvl="0">
              <a:defRPr/>
            </a:lvl1pPr>
          </a:lstStyle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Montserrat"/>
              </a:rPr>
              <a:t>«ТЕХНОЛОГИЧЕСКИЙ ФОРПОСТ: </a:t>
            </a:r>
            <a:endParaRPr/>
          </a:p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Montserrat"/>
              </a:rPr>
              <a:t> НАСТАВНИЧЕСТВО НА ПРОИЗВОДСТВЕ»</a:t>
            </a:r>
            <a:endParaRPr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782334" y="2710505"/>
            <a:ext cx="9436840" cy="2740726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lvl="0">
              <a:defRPr/>
            </a:lvl1pPr>
          </a:lstStyle>
          <a:p>
            <a:pPr algn="l">
              <a:lnSpc>
                <a:spcPct val="115000"/>
              </a:lnSpc>
              <a:spcAft>
                <a:spcPts val="250"/>
              </a:spcAft>
              <a:defRPr/>
            </a:pPr>
            <a:r>
              <a:rPr lang="ru-RU" sz="2600" b="1" i="0">
                <a:solidFill>
                  <a:srgbClr val="FFFFFF"/>
                </a:solidFill>
                <a:latin typeface="Montserrat"/>
              </a:rPr>
              <a:t>ИТОГОВАЯ АТТЕСТАЦИОННАЯ РАБОТА</a:t>
            </a:r>
            <a:endParaRPr lang="ru-RU" sz="260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  <a:defRPr/>
            </a:pPr>
            <a:r>
              <a:rPr lang="ru-RU" sz="2200" b="1" i="0">
                <a:solidFill>
                  <a:srgbClr val="FFFFFF"/>
                </a:solidFill>
                <a:latin typeface="Montserrat"/>
              </a:rPr>
              <a:t>Слушатель: </a:t>
            </a:r>
            <a:r>
              <a:rPr lang="ru-RU" sz="2200" b="1" i="0">
                <a:solidFill>
                  <a:srgbClr val="FFFFFF"/>
                </a:solidFill>
                <a:latin typeface="Montserrat"/>
              </a:rPr>
              <a:t>Марков Никита Сергеевич</a:t>
            </a:r>
            <a:endParaRPr lang="ru-RU" sz="22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Образовательная организация: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ГБПОУ «Донецкий политехнический колледж»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Предприятие: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ЮЗТС (Южный завод тяжелого станкостроения)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Тема: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«Оператор станков с ЧПУ: освоение отечественной системы управления и переход в наладчики»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Регион: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Донецкая Народная Республика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1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Площадка очного обучения: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Нижний Новгород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150"/>
              </a:spcBef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ДАТА ЗАЩИТЫ: 2026 г.</a:t>
            </a:r>
            <a:endParaRPr lang="ru-RU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4996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u="sng" cap="all">
                <a:solidFill>
                  <a:srgbClr val="003373"/>
                </a:solidFill>
                <a:latin typeface="Montserrat Black"/>
                <a:hlinkClick r:id="rId2" tooltip="https://disk.yandex.ru/i/VweF7iAmCpf-sQ"/>
              </a:rPr>
              <a:t>ПОРТРЕТ НАСТАВЛЯЕМОГО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pic>
        <p:nvPicPr>
          <p:cNvPr id="519294955" name="Рисунок 51929495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107010" y="4754944"/>
            <a:ext cx="1381123" cy="927209"/>
          </a:xfrm>
          <a:prstGeom prst="rect">
            <a:avLst/>
          </a:prstGeom>
        </p:spPr>
      </p:pic>
      <p:sp>
        <p:nvSpPr>
          <p:cNvPr id="25" name="Прямоугольник 2"/>
          <p:cNvSpPr/>
          <p:nvPr/>
        </p:nvSpPr>
        <p:spPr bwMode="auto">
          <a:xfrm>
            <a:off x="446966" y="1450000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Паспортные данные и производственный контекст: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Сотрудник: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Оператор станков с ЧПУ, участок финишной обработки деталей тяжелых станков ЮЗТС.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Образование и стаж: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Среднее профессиональное образование (СПО, техник-механик), стаж в должности — 1 год.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2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Оборудование и функции: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наладка и управление новым отечественным токарно-карусельным/фрезерным станком «Балтика-1200» с отечественной системой ЧПУ (НЦ-31 / Балт-Систем), финишная обработка крупногабаритных деталей.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Психолого-педагогический и когнитивный профиль: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Стиль восприятия: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Кинестетик — ведущий канал обучения через мышечную память, физическое ощущение органов управления станка (маховичок Handwheel, переключатели подач, тактильное касание щупом кромки детали). Теоретические инструкции без практики не закрепляются.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2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Личностные особенности: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Высокая усидчивость, аккуратность, но панический страх совершить дорогостоящую аварию («въезд» инструмента в шпиндель/деталь), из-за чего действует крайне медленно и нерешительно.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3. Мотивационный вектор и личный запрос: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Мотивация: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Карьерный рост до наладчика станков с ЧПУ (повышение разряда до 5-го, рост заработка, престиж на заводе).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2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Личный запрос: </a:t>
            </a:r>
            <a:r>
              <a:rPr lang="ru-RU" sz="1250" b="0" i="1">
                <a:solidFill>
                  <a:srgbClr val="C00000"/>
                </a:solidFill>
                <a:latin typeface="Montserrat"/>
              </a:rPr>
              <a:t>«Хочу работать на этом станке так же быстро и уверенно, как раньше на импортном!»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4. Нормативная база программы: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00" b="0" i="0">
                <a:solidFill>
                  <a:srgbClr val="333333"/>
                </a:solidFill>
                <a:latin typeface="Montserrat"/>
              </a:rPr>
              <a:t>• Распоряжение Правительства РФ от 21.05.2025 № 1264-р «Концепция развития наставничества в РФ до 2030 г.».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00" b="0" i="0">
                <a:solidFill>
                  <a:srgbClr val="333333"/>
                </a:solidFill>
                <a:latin typeface="Montserrat"/>
              </a:rPr>
              <a:t>• Профессиональный стандарт «Оператор станков с ЧПУ» 40.070 / «Наладчик станков с ЧПУ» 40.071 (Приказ Минтруда РФ № 586н).</a:t>
            </a:r>
            <a:endParaRPr lang="ru-RU"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8897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Проблематизация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Профессиональные дефициты наставляемого: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Барьер перехода на отечественную систему ЧПУ (НЦ-31):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непривычный интерфейс после импортных стоек (Fanuc/Siemens) — отсутствие графической 3D-визуализации траектории, строгий клавиатурный ввод G-кодов и параметрических циклов.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Медлительность и страх аварии («въезда»):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привязка инструмента и выставление нулевой точки G54 занимает до 90 минут вместо 20–25 минут; оператор по несколько раз перепроверяет корректоры, опасаясь поломки шпинделя.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Неуверенность при редактировании управляющих программ (УП):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боязнь скорректировать подачу или глубину резания непосредственно со стойки станка.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Производственные риски и потери предприятия (ЮЗТС):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Узкое горлышко финишной обработки: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затягивание наладки станка «Балтика-1200» приводит к простоям смежных участков сборки тяжелых станков и срыву договорных сроков отгрузки продукции.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Колоссальный ущерб при аварийном столкновении: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столкновение режущего инструмента с заготовкой на тяжелом станке ведет к поломке шпиндельного узла (ущерб от 2.5 млн руб. и вывод станка из строя на 2–3 месяца).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Риск брака финишных крупногабаритных деталей: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детали весом в несколько тонн уже вобрали сотни нормо-часов; брак на финише означает безвозвратную потерю дорогостоящей заготовки.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Снижение коэффициента эффективности оборудования (OEE):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новый отечественный станок используется лишь на 45% мощности из-за неуверенности персонала.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6485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ЦЕЛЬ ПРОГРАММЫ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13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К концу 4-го месяца (16 недель) программы наставничества подготовить оператора станков с ЧПУ к самостоятельному выполнению функций наладчика 5 разряда на отечественном оборудовании «Балтика-1200» (профстандарт 40.071) с достижением показателей: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Сокращение времени привязки инструмента и наладки станка с 90 до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25 минут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(ускорение в 3.5 раза);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Выполнение сменного производственного задания на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100–105%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(рост выработки в 2 раза) при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0% брака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и 0 аварийных инцидентов;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100% ликвидация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страха аварии («въезда») за счет освоения трехступенчатого алгоритма безопасной верификации УП (симулятор → покадровый прогон Z+100 → рабочий цикл).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46966" y="2713551"/>
            <a:ext cx="41410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Задачи ПРОГРАММЫ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46966" y="3244334"/>
            <a:ext cx="10839028" cy="32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1. Кинестетическая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сформировать устойчивую мышечную память управления пультом стойки НЦ-31 и маховичком ручных перемещений без зрительного зависания.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2. Технологическая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освоить алгоритмы быстрого ввода корректоров инструмента (G43, G41/G42), привязки нулевой точки деталей сложной формы и редактирования параметров резания со стойки.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3. Психолого-педагогическая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снять барьер страха поломки оборудования через внедрение регламента «Безопасного прогона над заготовкой» (Single Block &amp; Dry Run).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4. Квалификационная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подготовить наставляемого к сдаче практической квалификационной пробы на присвоение 5 разряда наладчика станков с ЧПУ.</a:t>
            </a:r>
            <a:endParaRPr lang="ru-RU" sz="12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70380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Результаты входной диагностики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Интерпретация сформированных компетенций (сильные стороны):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Отличные базовые навыки чтения машиностроительных чертежей любой сложности, знание допусков и посадок (входной тест — 92%).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Богатый опыт работы на импортных станках, развитое пространственное воображение и культура бережного обращения с инструментом.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Высокая усидчивость, дисциплинированность и амбициозное стремление вырасти в наладчика высокой квалификации.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Интерпретация дефицитов и зон риска: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Системный дефицит по отечественной ЧПУ (20%):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неуверенное знание структуры команд и циклов НЦ-31, медленный поиск клавиш на пульте оператора.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Психологический ступор и боязнь аварии: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страх сломать многомиллионный станок приводит к перестраховке и снижению рабочей подачи до минимальных значений.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Темповой провал: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выработка на уровне 45% от сменной нормы из-за длительных пауз между установкой деталей.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3. Профессиональный педагогический вывод наставника: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Для кинестетика чтение мануалов по ЧПУ бесполезно без тактильной моторики.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Обучение строится на принципах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тренажера мышечной памяти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(слепой набор на тренажере пульта, многократная тактильная привязка фрезы к заготовке) и внедрения безопасного алгоритма первого пуска УП.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0588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Содержание деятельности наставника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Методы, формы и педагогические технологии наставничества: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Метод кинестетического тренинга моторики: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наставник ставит руки наладчика на пульт стойки НЦ-31 и маховичок, отрабатывая автоматизм переключения осей (X, Z, C) и величины дискреты перемещения (x1, x10, x100).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Показ эталона наладки (Demonstration):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образцовая скоростная привязка блока инструментов за 20 минут с комментариями ключевых физических ощущений (касание по индикатору и щупу).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Технология «Безопасного пуска» (Safe Launch):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внедрение обязательного правила первого прогона программы в воздухе (смещение по Z+100 мм) и покадрового режима (Single Block) с пальцем на кнопке Feed Hold.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Метод разбора нештатных ситуаций (Crash Prevention):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анализ реальных инцидентов въезда резца в патрон с объяснением, в какой строке кода была ошибка и как ее исключить.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Тактильные карточки-шпаргалки (Visual &amp; Tactile Guides):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ламинированные таблицы типовых G-кодов и циклов НЦ-31, закрепленные прямо на защитном кожухе станка.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Форматы и регламент взаимодействия: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Ежедневный 15-минутный инструктаж у станка перед началом смены: разбор карты наладки сменного задания.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Еженедельная 45-минутная сессия 1-on-1 по пятницам: анализ динамики времени наладки, разбор трудностей, снятие стресса.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826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Содержание деятельности наставляемого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Практические производственные задания и упражнения: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Скоростная привязка инструментального блока станка «Балтика-1200»: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выполнение привязки 8 позиций револьверной головки с секундомером (норматив — не более 25 минут на комплект).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Самостоятельное написание и отладка 5 управляющих программ в G-кодах: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программирование финишных контуров станин и корпусных деталей непосредственно с клавиатуры стойки НЦ-31.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Отработка алгоритма действий при аварийном сигнале: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тренинг мгновенной остановки подачи и отвода инструмента при сколе пластины или перегрузке привода.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Самостоятельная работа наставляемого: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Ведение персонального блокнота режимов резания (оптимальные подачи и скорости для различных марок чугуна и сталей ЮЗТС).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Ежедневный замер личного времени переналадки станка между партиями деталей.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3. Рефлексивные практики и инструменты самоконтроля: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Ведение «Дневника кинестетической уверенности»: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фиксация успешно выполненных сложных переходов («Где сомневался → Как проверил по индикатору → Какой получен идеальный размер»).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Чек-лист проверки станка перед нажатием кнопки Cycle Start: 7 контрольных пунктов безопасности.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0721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Сроки и этапы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(календарный план с выделением адаптационного, основного и завершающего этапов)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82331" y="1901752"/>
          <a:ext cx="11227337" cy="378459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23808">
                  <a:extLst>
                    <a:ext uri="{9D8B030D-6E8A-4147-A177-3AD203B41FA5}">
                      <ns2:colId val="20000"/>
                    </a:ext>
                  </a:extLst>
                </a:gridCol>
                <a:gridCol w="6606441">
                  <a:extLst>
                    <a:ext uri="{9D8B030D-6E8A-4147-A177-3AD203B41FA5}">
                      <ns2:colId val="20001"/>
                    </a:ext>
                  </a:extLst>
                </a:gridCol>
                <a:gridCol w="2497088">
                  <a:extLst>
                    <a:ext uri="{9D8B030D-6E8A-4147-A177-3AD203B41FA5}">
                      <ns2:colId val="20002"/>
                    </a:ext>
                  </a:extLst>
                </a:gridCol>
              </a:tblGrid>
              <a:tr h="798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Этап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Срок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ns2:rowId val="10000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Адаптационный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50" b="1" i="0">
                          <a:solidFill>
                            <a:srgbClr val="003373"/>
                          </a:solidFill>
                          <a:latin typeface="Montserrat"/>
                        </a:rPr>
                        <a:t>Цель: </a:t>
                      </a:r>
                      <a:r>
                        <a:rPr lang="ru-RU" sz="1050" b="0" i="0">
                          <a:solidFill>
                            <a:srgbClr val="1A1A1A"/>
                          </a:solidFill>
                          <a:latin typeface="Montserrat"/>
                        </a:rPr>
                        <a:t>Преодоление страха аварии («въезда»), освоение клавиатуры и логики стойки НЦ-31, отработка алгоритма безопасного пуска УП.</a:t>
                      </a:r>
                      <a:endParaRPr lang="ru-RU" sz="10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100" b="1" i="0">
                          <a:solidFill>
                            <a:srgbClr val="003373"/>
                          </a:solidFill>
                          <a:latin typeface="Montserrat"/>
                        </a:rPr>
                        <a:t>1–3 недели</a:t>
                      </a:r>
                      <a:endParaRPr lang="ru-RU" sz="1100"/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0" i="0">
                          <a:solidFill>
                            <a:srgbClr val="333333"/>
                          </a:solidFill>
                          <a:latin typeface="Montserrat"/>
                        </a:rPr>
                        <a:t>(сентябрь 2026 г.)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1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Основной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50" b="1" i="0">
                          <a:solidFill>
                            <a:srgbClr val="003373"/>
                          </a:solidFill>
                          <a:latin typeface="Montserrat"/>
                        </a:rPr>
                        <a:t>Цель: </a:t>
                      </a:r>
                      <a:r>
                        <a:rPr lang="ru-RU" sz="1050" b="0" i="0">
                          <a:solidFill>
                            <a:srgbClr val="1A1A1A"/>
                          </a:solidFill>
                          <a:latin typeface="Montserrat"/>
                        </a:rPr>
                        <a:t>Сокращение времени наладки станка до 25 мин, скоростное программирование циклов со стойки, выполнение сменных норм выработки на 100%.</a:t>
                      </a:r>
                      <a:endParaRPr lang="ru-RU" sz="10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100" b="1" i="0">
                          <a:solidFill>
                            <a:srgbClr val="003373"/>
                          </a:solidFill>
                          <a:latin typeface="Montserrat"/>
                        </a:rPr>
                        <a:t>4–12 недели</a:t>
                      </a:r>
                      <a:endParaRPr lang="ru-RU" sz="1100"/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0" i="0">
                          <a:solidFill>
                            <a:srgbClr val="333333"/>
                          </a:solidFill>
                          <a:latin typeface="Montserrat"/>
                        </a:rPr>
                        <a:t>(октябрь–ноябрь 2026 г.)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2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Завершающий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50" b="1" i="0">
                          <a:solidFill>
                            <a:srgbClr val="003373"/>
                          </a:solidFill>
                          <a:latin typeface="Montserrat"/>
                        </a:rPr>
                        <a:t>Цель: </a:t>
                      </a:r>
                      <a:r>
                        <a:rPr lang="ru-RU" sz="1050" b="0" i="0">
                          <a:solidFill>
                            <a:srgbClr val="1A1A1A"/>
                          </a:solidFill>
                          <a:latin typeface="Montserrat"/>
                        </a:rPr>
                        <a:t>Полная автономность при наладке сложных финишных деталей, нулевой уровень брака, успешная сдача квалификационной пробы на наладчика 5 разряда.</a:t>
                      </a:r>
                      <a:endParaRPr lang="ru-RU" sz="10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100" b="1" i="0">
                          <a:solidFill>
                            <a:srgbClr val="003373"/>
                          </a:solidFill>
                          <a:latin typeface="Montserrat"/>
                        </a:rPr>
                        <a:t>13–16 недели</a:t>
                      </a:r>
                      <a:endParaRPr lang="ru-RU" sz="1100"/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0" i="0">
                          <a:solidFill>
                            <a:srgbClr val="333333"/>
                          </a:solidFill>
                          <a:latin typeface="Montserrat"/>
                        </a:rPr>
                        <a:t>(декабрь 2026 г.)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63339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Расписание и тематика встреч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(не менее 6 тематических встреч)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7220" y="1881811"/>
          <a:ext cx="11092448" cy="43780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6878">
                  <a:extLst>
                    <a:ext uri="{9D8B030D-6E8A-4147-A177-3AD203B41FA5}">
                      <ns2:colId val="20000"/>
                    </a:ext>
                  </a:extLst>
                </a:gridCol>
                <a:gridCol w="2944806">
                  <a:extLst>
                    <a:ext uri="{9D8B030D-6E8A-4147-A177-3AD203B41FA5}">
                      <ns2:colId val="20001"/>
                    </a:ext>
                  </a:extLst>
                </a:gridCol>
                <a:gridCol w="3916018">
                  <a:extLst>
                    <a:ext uri="{9D8B030D-6E8A-4147-A177-3AD203B41FA5}">
                      <ns2:colId val="20002"/>
                    </a:ext>
                  </a:extLst>
                </a:gridCol>
                <a:gridCol w="1293760">
                  <a:extLst>
                    <a:ext uri="{9D8B030D-6E8A-4147-A177-3AD203B41FA5}">
                      <ns2:colId val="20003"/>
                    </a:ext>
                  </a:extLst>
                </a:gridCol>
                <a:gridCol w="2510986">
                  <a:extLst>
                    <a:ext uri="{9D8B030D-6E8A-4147-A177-3AD203B41FA5}">
                      <ns2:colId val="20004"/>
                    </a:ext>
                  </a:extLst>
                </a:gridCol>
              </a:tblGrid>
              <a:tr h="7060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№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Тема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Дата</a:t>
                      </a: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</a:rPr>
                        <a:t>Участники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ns2:rowId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1.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«Установочная сессия: декомпозиция страха аварии»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Фиксация SMART-цели перехода в наладчики, снятие психологического напряжения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2.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«Клавиатура и циклы НЦ-31: тренажер моторики»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Отработка слепого набора команд и управления маховичком ручных перемещений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2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3.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«Точная привязка инструмента и нулевой точки G54»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Освоение норматива быстрой привязки блока резцов за 25 минут без ошибок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4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4.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«Оптимизация режимов резания тяжелых станин»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Подбор подач и скоростей для обеспечения идеальной чистоты поверхности (Ra 1.6)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7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технолог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5.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«Действия в нештатных ситуациях и при сколе резца»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Отработка мгновенного реагирования при перегрузке шпинделя и аварийном отводе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10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6.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«Имитация квалификационного экзамена на 5 разряд»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Комплексная контрольная наладка и обработка ответственной детали по чертежу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15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нач. цеха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5248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План иных мероприятий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(производственные экскурсии, ротация, проектные задания, участие в совещаниях и т. п.)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7220" y="1881811"/>
          <a:ext cx="11092448" cy="43780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6878">
                  <a:extLst>
                    <a:ext uri="{9D8B030D-6E8A-4147-A177-3AD203B41FA5}">
                      <ns2:colId val="20000"/>
                    </a:ext>
                  </a:extLst>
                </a:gridCol>
                <a:gridCol w="2315328">
                  <a:extLst>
                    <a:ext uri="{9D8B030D-6E8A-4147-A177-3AD203B41FA5}">
                      <ns2:colId val="20001"/>
                    </a:ext>
                  </a:extLst>
                </a:gridCol>
                <a:gridCol w="4108173">
                  <a:extLst>
                    <a:ext uri="{9D8B030D-6E8A-4147-A177-3AD203B41FA5}">
                      <ns2:colId val="20002"/>
                    </a:ext>
                  </a:extLst>
                </a:gridCol>
                <a:gridCol w="1431235">
                  <a:extLst>
                    <a:ext uri="{9D8B030D-6E8A-4147-A177-3AD203B41FA5}">
                      <ns2:colId val="20003"/>
                    </a:ext>
                  </a:extLst>
                </a:gridCol>
                <a:gridCol w="2810833">
                  <a:extLst>
                    <a:ext uri="{9D8B030D-6E8A-4147-A177-3AD203B41FA5}">
                      <ns2:colId val="20004"/>
                    </a:ext>
                  </a:extLst>
                </a:gridCol>
              </a:tblGrid>
              <a:tr h="7060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№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Название и формат мероприятия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Дата</a:t>
                      </a: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</a:rPr>
                        <a:t>Участники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ns2:rowId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1.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Практикум в инструментальной кладовой завода ЮЗТС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Изучение работы оптического пресеттера Zoller для предварительной настройки инструмента вне станка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3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инженер-инструментальщик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2.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Стажировка на участке предварительной мехобработки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Понимание влияния неравномерности припусков литья на нагрузки чистового резания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6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мастер заготовительного участка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3.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Мастер-класс со службой Главного механика завода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Регламентное обслуживание направляющих, шпиндельного узла и системы СОЖ станка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9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механик цеха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4.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Участие в производственно-техническом совете цеха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Анализ причин брака и обсуждение путей повышения коэффициента загрузки станков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12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руководство цеха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5.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Квалификационная пробная работа на наладчика 5 разряда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Самостоятельная наладка и чистовая обработка планшайбы тяжелого карусельного станка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16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Квалификационная комиссия ЮЗТС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6.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Наставнический дебют: обучение молодого оператора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Передача алгоритма безопасной привязки инструмента новому ученику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16+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ученик оператора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5248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Планируемые результаты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Измеримые показатели для наставляемого: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Скорость наладки станка «Балтика-1200»: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сокращение времени переналадки с 90 до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25 минут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(ускорение в 3.5 раза).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Рост производительности труда: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выполнение сменного производственного задания на уровне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100–105%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(рост выработки более чем в 2 раза).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Безаварийность и точность: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0 аварийных столкновений («въездов») и 0 случаев брака финишных деталей.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Психологическая трансформация: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полная ликвидация страха отечественной ЧПУ, уверенные и быстрые действия за пультом.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Квалификационный результат: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успешная сдача квалификационного экзамена с присвоением 5 разряда наладчика станков с ЧПУ.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Экономический и производственный эффект для завода ЮЗТС: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Рост эффективного фонда времени работы станка (OEE):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увеличение коэффициента загрузки оборудования на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30%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за счет минимизации простоев на наладку.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Предотвращение ущерба оборудованию: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исключение риска поломок дорогостоящих шпиндельных узлов (предотвращенный ущерб до 2.5 млн руб.).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Ликвидация заторов на финишном участке: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ритмичная сдача станин и узлов на сборку обеспечивает своевременную отгрузку тяжелых станков заказчикам.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Экономия дорогостоящих режущих пластин: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правильный подбор режимов резания снижает расход твердосплавного инструмента на 20%.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2107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Механизмы мониторинга и адаптации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Инструменты регулярного мониторинга: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Хронометражная карта переналадки станка при каждой смене номенклатуры деталей.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Журнал контроля геометрической точности первой детали партии (контроль ОТК по координатно-измерительной машине).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Еженедельный сменный отчет оператора по коэффициенту выполнения норм выработки.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Критерии и триггеры оперативной корректировки программы: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30"/>
              </a:spcAft>
              <a:defRPr/>
            </a:pPr>
            <a:r>
              <a:rPr lang="ru-RU" sz="1250" b="1" i="0">
                <a:solidFill>
                  <a:srgbClr val="C00000"/>
                </a:solidFill>
                <a:latin typeface="Montserrat"/>
              </a:rPr>
              <a:t>• Триггер 1: Время привязки инструмента превышает 40 минут (рецидив неуверенности)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  → Корректирующая процедура: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проведение совместной сессии скоростной привязки с наставником; разбор застрявшего алгоритма.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30"/>
              </a:spcAft>
              <a:defRPr/>
            </a:pPr>
            <a:r>
              <a:rPr lang="ru-RU" sz="1250" b="1" i="0">
                <a:solidFill>
                  <a:srgbClr val="C00000"/>
                </a:solidFill>
                <a:latin typeface="Montserrat"/>
              </a:rPr>
              <a:t>• Триггер 2: Возникновение микроскола пластины или появление вибраций при резании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  → Корректирующая процедура: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выезд технолога к станку, корректировка вылета резца и коррекция подачи на оборот.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30"/>
              </a:spcAft>
              <a:defRPr/>
            </a:pPr>
            <a:r>
              <a:rPr lang="ru-RU" sz="1250" b="1" i="0">
                <a:solidFill>
                  <a:srgbClr val="C00000"/>
                </a:solidFill>
                <a:latin typeface="Montserrat"/>
              </a:rPr>
              <a:t>• Триггер 3: Ошибка в синтаксисе УП при наборе подпрограммы цикла со стойки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  → Корректирующая процедура: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дополнительный 30-минутный практикум по структуре кадра НЦ-31 с ламинированной карточкой-шпаргалкой.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99337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Ожидаемые риски и способы их минимизации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40"/>
              </a:spcAft>
              <a:defRPr/>
            </a:pPr>
            <a:r>
              <a:rPr lang="ru-RU" sz="1350" b="1" i="0">
                <a:solidFill>
                  <a:srgbClr val="C00000"/>
                </a:solidFill>
                <a:latin typeface="Montserrat"/>
              </a:rPr>
              <a:t>1. Риск 1: Аварийное столкновение инструмента из-за ошибки в знаке корректора (Z- вместо Z+)</a:t>
            </a:r>
            <a:endParaRPr lang="ru-RU" sz="1350"/>
          </a:p>
          <a:p>
            <a:pPr algn="l">
              <a:lnSpc>
                <a:spcPct val="115000"/>
              </a:lnSpc>
              <a:spcBef>
                <a:spcPts val="20"/>
              </a:spcBef>
              <a:spcAft>
                <a:spcPts val="30"/>
              </a:spcAft>
              <a:defRPr/>
            </a:pPr>
            <a:r>
              <a:rPr lang="ru-RU" sz="1200" b="1" i="0">
                <a:solidFill>
                  <a:srgbClr val="1A1A1A"/>
                </a:solidFill>
                <a:latin typeface="Montserrat"/>
              </a:rPr>
              <a:t>• Вероятность: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Средняя | </a:t>
            </a:r>
            <a:r>
              <a:rPr lang="ru-RU" sz="1200" b="1" i="0">
                <a:solidFill>
                  <a:srgbClr val="1A1A1A"/>
                </a:solidFill>
                <a:latin typeface="Montserrat"/>
              </a:rPr>
              <a:t>Влияние: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Критическое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120"/>
              </a:spcAft>
              <a:defRPr/>
            </a:pPr>
            <a:r>
              <a:rPr lang="ru-RU" sz="1200" b="1" i="0">
                <a:solidFill>
                  <a:srgbClr val="003373"/>
                </a:solidFill>
                <a:latin typeface="Montserrat"/>
              </a:rPr>
              <a:t>• Превентивные меры: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введение «железного» правила: первая деталь ВСЕГДА запускается со смещением нулевой точки Z+100 мм над деталью; контроль значения по экрану до касания металла.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40"/>
              </a:spcAft>
              <a:defRPr/>
            </a:pPr>
            <a:r>
              <a:rPr lang="ru-RU" sz="1350" b="1" i="0">
                <a:solidFill>
                  <a:srgbClr val="C00000"/>
                </a:solidFill>
                <a:latin typeface="Montserrat"/>
              </a:rPr>
              <a:t>2. Риск 2: Психологический откат к медлительности после первого скола пластины</a:t>
            </a:r>
            <a:endParaRPr lang="ru-RU" sz="1350"/>
          </a:p>
          <a:p>
            <a:pPr algn="l">
              <a:lnSpc>
                <a:spcPct val="115000"/>
              </a:lnSpc>
              <a:spcBef>
                <a:spcPts val="20"/>
              </a:spcBef>
              <a:spcAft>
                <a:spcPts val="30"/>
              </a:spcAft>
              <a:defRPr/>
            </a:pPr>
            <a:r>
              <a:rPr lang="ru-RU" sz="1200" b="1" i="0">
                <a:solidFill>
                  <a:srgbClr val="1A1A1A"/>
                </a:solidFill>
                <a:latin typeface="Montserrat"/>
              </a:rPr>
              <a:t>• Вероятность: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Высокая | </a:t>
            </a:r>
            <a:r>
              <a:rPr lang="ru-RU" sz="1200" b="1" i="0">
                <a:solidFill>
                  <a:srgbClr val="1A1A1A"/>
                </a:solidFill>
                <a:latin typeface="Montserrat"/>
              </a:rPr>
              <a:t>Влияние: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Среднее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120"/>
              </a:spcAft>
              <a:defRPr/>
            </a:pPr>
            <a:r>
              <a:rPr lang="ru-RU" sz="1200" b="1" i="0">
                <a:solidFill>
                  <a:srgbClr val="003373"/>
                </a:solidFill>
                <a:latin typeface="Montserrat"/>
              </a:rPr>
              <a:t>• Превентивные меры: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безоценочный разбор физики поломки («пластина скололась из-за литейной раковины, а не твоей ошибки»); наставник лично стоит рядом при следующем проходе.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40"/>
              </a:spcAft>
              <a:defRPr/>
            </a:pPr>
            <a:r>
              <a:rPr lang="ru-RU" sz="1350" b="1" i="0">
                <a:solidFill>
                  <a:srgbClr val="C00000"/>
                </a:solidFill>
                <a:latin typeface="Montserrat"/>
              </a:rPr>
              <a:t>3. Риск 3: Конфликт поколений при внедрении новых отечественных циклов ЧПУ</a:t>
            </a:r>
            <a:endParaRPr lang="ru-RU" sz="1350"/>
          </a:p>
          <a:p>
            <a:pPr algn="l">
              <a:lnSpc>
                <a:spcPct val="115000"/>
              </a:lnSpc>
              <a:spcBef>
                <a:spcPts val="20"/>
              </a:spcBef>
              <a:spcAft>
                <a:spcPts val="30"/>
              </a:spcAft>
              <a:defRPr/>
            </a:pPr>
            <a:r>
              <a:rPr lang="ru-RU" sz="1200" b="1" i="0">
                <a:solidFill>
                  <a:srgbClr val="1A1A1A"/>
                </a:solidFill>
                <a:latin typeface="Montserrat"/>
              </a:rPr>
              <a:t>• Вероятность: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Низкая | </a:t>
            </a:r>
            <a:r>
              <a:rPr lang="ru-RU" sz="1200" b="1" i="0">
                <a:solidFill>
                  <a:srgbClr val="1A1A1A"/>
                </a:solidFill>
                <a:latin typeface="Montserrat"/>
              </a:rPr>
              <a:t>Влияние: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Низкое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40"/>
              </a:spcAft>
              <a:defRPr/>
            </a:pPr>
            <a:r>
              <a:rPr lang="ru-RU" sz="1200" b="1" i="0">
                <a:solidFill>
                  <a:srgbClr val="003373"/>
                </a:solidFill>
                <a:latin typeface="Montserrat"/>
              </a:rPr>
              <a:t>• Превентивные меры: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привлечение наставляемого к демонстрации скорости наладки перед бригадой, создание атмосферы успеха и признания его мастерства.</a:t>
            </a:r>
            <a:endParaRPr lang="ru-RU" sz="120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9857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ОСНОВНЫЕ ВЫВОДЫ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165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1.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Персонализация программы под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кинестетический стиль восприятия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(наработка мышечной памяти на пульте и тактильная привязка инструмента) обеспечивает успешное и быстрое освоение отечественной стойки ЧПУ.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2.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Регламент трехступенчатого безопасного пуска (Single Block &amp; Z+100) полностью ликвидирует психологический страх аварии («въезда»), позволяя сократить время наладки в 3.5 раза без риска поломки оборудования.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3.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Программа ускоряет профессиональный рост молодого рабочего, обеспечивая присвоение 5 разряда наладчика за 4 месяца и повышая коэффициент загрузки тяжелого оборудования ЮЗТС на 30%.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46966" y="3107904"/>
            <a:ext cx="45181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ПЕРЕЧЕНЬ ИСТОЧНИКОВ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46966" y="3638687"/>
            <a:ext cx="10839028" cy="275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1. Распоряжение Правительства РФ от 21 мая 2025 г. № 1264-р «Об утверждении Концепции развития наставничества в РФ на период до 2030 г.».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2. Профессиональный стандарт «Оператор станков с программным управлением» (Приказ Минтруда РФ от 10.07.2023 № 586н).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3. Профессиональный стандарт «Наладчик станков и манипуляторов с программным управлением» (Приказ Минтруда РФ от 10.07.2023 № 587н).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4. ГОСТ 20999-83 «Устройства числового программного управления для металлообрабатывающего оборудования. Кодирование программ».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5. Руководство по программированию и эксплуатации устройств ЧПУ типа НЦ-31 / Балт-Систем. — М.: Машиностроение.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6. Методические материалы ДПП ПК «Технологический форпост: наставничество на производстве». — М., 2026.</a:t>
            </a:r>
            <a:endParaRPr lang="ru-RU" sz="115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99122" y="764689"/>
            <a:ext cx="5695790" cy="603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30">
              <a:lnSpc>
                <a:spcPct val="110000"/>
              </a:lnSpc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Самооценка по критериям</a:t>
            </a:r>
            <a:endParaRPr lang="en-US" sz="3200" b="1" cap="all">
              <a:solidFill>
                <a:srgbClr val="00337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99122" y="1368443"/>
            <a:ext cx="11194475" cy="274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1200" i="1">
                <a:latin typeface="Montserrat"/>
              </a:rPr>
              <a:t>Честно оцените свою работу по 8 критериям. Максимум – 2 балла за критерий. Для получения «Зачтено» нужно набрать минимум 11 баллов.</a:t>
            </a:r>
            <a:endParaRPr sz="140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1500" y="1695973"/>
          <a:ext cx="11591924" cy="4993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888">
                  <a:extLst>
                    <a:ext uri="{9D8B030D-6E8A-4147-A177-3AD203B41FA5}">
                      <ns2:colId val="20000"/>
                    </a:ext>
                  </a:extLst>
                </a:gridCol>
                <a:gridCol w="2412700">
                  <a:extLst>
                    <a:ext uri="{9D8B030D-6E8A-4147-A177-3AD203B41FA5}">
                      <ns2:colId val="20001"/>
                    </a:ext>
                  </a:extLst>
                </a:gridCol>
                <a:gridCol w="2275615">
                  <a:extLst>
                    <a:ext uri="{9D8B030D-6E8A-4147-A177-3AD203B41FA5}">
                      <ns2:colId val="20002"/>
                    </a:ext>
                  </a:extLst>
                </a:gridCol>
                <a:gridCol w="2595816">
                  <a:extLst>
                    <a:ext uri="{9D8B030D-6E8A-4147-A177-3AD203B41FA5}">
                      <ns2:colId val="20003"/>
                    </a:ext>
                  </a:extLst>
                </a:gridCol>
                <a:gridCol w="3237160">
                  <a:extLst>
                    <a:ext uri="{9D8B030D-6E8A-4147-A177-3AD203B41FA5}">
                      <ns2:colId val="20004"/>
                    </a:ext>
                  </a:extLst>
                </a:gridCol>
                <a:gridCol w="793041">
                  <a:extLst>
                    <a:ext uri="{9D8B030D-6E8A-4147-A177-3AD203B41FA5}">
                      <ns2:colId val="20005"/>
                    </a:ext>
                  </a:extLst>
                </a:gridCol>
              </a:tblGrid>
              <a:tr h="10022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№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Критерий оценивания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0 баллов (Риск провала)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1 балл (Есть недочеты)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2 балла (Отлично)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Моя оценка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0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Анализ диагностики и персонализация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Диагностика переписана из кейса без интерпретации. Программа выглядит как шаблон.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Диагностика интерпретирована, но персонализация частичная (не все элементы подстроены под наставляемого).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Глубокий анализ. Индивидуальная траектория выстроена системно на основе стиля обучения, мотивации и темпа. Программа уникальна для этого кейса.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1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Учет специфики предприятия и отрасли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Специфика не отражена. Программа универсальна для любого завода. Нет ссылок на профстандарты.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Отрасль названа, оборудование упомянуто, но связь с содержанием наставничества слабая.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Программа глубоко интегрирована в производственный контекст (тех. цикл, безопасность, график). Профстандарты являются структурообразующими.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2"/>
                  </a:ext>
                </a:extLst>
              </a:tr>
              <a:tr h="36893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Проблематизация и целеполагание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 тривиальна, цель неконкретна, задачи не связаны с целью.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 и цель есть, но не полностью по SMART. Связь «проблема → цель → задачи» прослеживается не всегда.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Четкая причинно-следственная связь: Дефицит → Проблема → Цель (SMART) → 3-5 логичных задач.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3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Содержательное наполнение (деятельность)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не описана или сведена к общим фразам («наставник помогает»).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описана, но неравномерно или методы не соответствуют заявленному стилю обучения наставляемого.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детально и сбалансированно описана для обоих участников. Методы адекватны стилю обучения. Есть рефлексия и обратная связь.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4"/>
                  </a:ext>
                </a:extLst>
              </a:tr>
              <a:tr h="5522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Планирование взаимодействия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Расписания нет или оно формально (просто даты). Сроки нереалистичны.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Есть ≥6 встреч с темами, но цели размыты. Иные мероприятия названы, но не детализированы.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Календарно-тематический план по этапам. Каждая встреча имеет цель, содержание и микро-результат. Сроки реалистичны и согласованы с графиком предприятия.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5"/>
                  </a:ext>
                </a:extLst>
              </a:tr>
              <a:tr h="5522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Планируемые результаты и мониторинг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декларативны («станет лучше работать»). Критерии и мониторинг отсутствуют.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частично измеримы. Формы контроля названы, но инструменты диагностики не описаны.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в измеримых показателях. Разработаны конкретные инструменты диагностики (дневник, чек-листы, портфолио) и четкие критерии успешности.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6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Механизмы адаптации и управление рисками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Механизмы адаптации отсутствуют. Риски не идентифицированы.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Возможность коррекции упомянута, но без триггеров. Названы 1-2 риска без детальных мер реагирования.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Четко описаны триггеры адаптации и процедуры коррекции. Идентифицировано ≥2-3 рисков с оценкой вероятности и превентивными мерами.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7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Качество презентации и защиты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отсутствует, нечитабельна или слушатель не может обосновать решения.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структурирована, но аргументация не всегда опирается на данные кейса. Визуал перегружен текстом (&gt;40%).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полна, наглядна, профессионально оформлена. Слушатель уверенно обосновывает решения ссылками на кейс, НПА и методики.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8"/>
                  </a:ext>
                </a:extLst>
              </a:tr>
              <a:tr h="293586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ИТОГО: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Максимум: 16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400" b="1" i="0">
                          <a:solidFill>
                            <a:srgbClr val="003373"/>
                          </a:solidFill>
                          <a:latin typeface="Montserrat"/>
                        </a:rPr>
                        <a:t>16 / 16</a:t>
                      </a:r>
                      <a:endParaRPr lang="ru-RU" sz="14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Liberation Sans"/>
        <a:cs typeface="Liberation Sans"/>
      </a:majorFont>
      <a:minorFont>
        <a:latin typeface="Calibri"/>
        <a:ea typeface="Liberation Sans"/>
        <a:cs typeface="Liberation Sans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1579</Words>
  <Application>Microsoft Office PowerPoint</Application>
  <DocSecurity>0</DocSecurity>
  <PresentationFormat>Широкоэкранный</PresentationFormat>
  <Paragraphs>169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Montserrat</vt:lpstr>
      <vt:lpstr>Montserrat Black</vt:lpstr>
      <vt:lpstr>Symbol</vt:lpstr>
      <vt:lpstr>Wingdings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keywords/>
  <dc:description/>
  <cp:lastModifiedBy>STAL40</cp:lastModifiedBy>
  <cp:revision>63</cp:revision>
  <dcterms:created xsi:type="dcterms:W3CDTF">2026-09-30T04:28:49Z</dcterms:created>
  <dcterms:modified xsi:type="dcterms:W3CDTF">2026-10-22T10:11:26Z</dcterms:modified>
  <cp:category/>
  <dc:identifier/>
  <cp:contentStatus/>
  <dc:language/>
  <cp:version/>
</cp:coreProperties>
</file>